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0"/>
  </p:notesMasterIdLst>
  <p:sldIdLst>
    <p:sldId id="285" r:id="rId2"/>
    <p:sldId id="286" r:id="rId3"/>
    <p:sldId id="291" r:id="rId4"/>
    <p:sldId id="287" r:id="rId5"/>
    <p:sldId id="288" r:id="rId6"/>
    <p:sldId id="289" r:id="rId7"/>
    <p:sldId id="290"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1" d="100"/>
          <a:sy n="111" d="100"/>
        </p:scale>
        <p:origin x="-864" y="-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41680575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d4060fa2b_0_2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d4060fa2b_0_2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125"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1" name="Google Shape;11;p2"/>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2" name="Google Shape;12;p2"/>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14"/>
        <p:cNvGrpSpPr/>
        <p:nvPr/>
      </p:nvGrpSpPr>
      <p:grpSpPr>
        <a:xfrm>
          <a:off x="0" y="0"/>
          <a:ext cx="0" cy="0"/>
          <a:chOff x="0" y="0"/>
          <a:chExt cx="0" cy="0"/>
        </a:xfrm>
      </p:grpSpPr>
      <p:sp>
        <p:nvSpPr>
          <p:cNvPr id="15" name="Google Shape;15;p3"/>
          <p:cNvSpPr/>
          <p:nvPr/>
        </p:nvSpPr>
        <p:spPr>
          <a:xfrm>
            <a:off x="0" y="48099"/>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accent3"/>
          </a:solidFill>
          <a:ln>
            <a:noFill/>
          </a:ln>
        </p:spPr>
      </p:sp>
      <p:sp>
        <p:nvSpPr>
          <p:cNvPr id="17" name="Google Shape;17;p3"/>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a:off x="0" y="44125"/>
            <a:ext cx="4313625" cy="4399375"/>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23" name="Google Shape;23;p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4" name="Google Shape;24;p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25" name="Google Shape;25;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9" name="Google Shape;29;p5"/>
          <p:cNvSpPr txBox="1">
            <a:spLocks noGrp="1"/>
          </p:cNvSpPr>
          <p:nvPr>
            <p:ph type="body" idx="1"/>
          </p:nvPr>
        </p:nvSpPr>
        <p:spPr>
          <a:xfrm>
            <a:off x="311700" y="1505700"/>
            <a:ext cx="3999900" cy="3076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5"/>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1" name="Google Shape;31;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txBox="1">
            <a:spLocks noGrp="1"/>
          </p:cNvSpPr>
          <p:nvPr>
            <p:ph type="title"/>
          </p:nvPr>
        </p:nvSpPr>
        <p:spPr>
          <a:xfrm>
            <a:off x="311725" y="500925"/>
            <a:ext cx="3127500" cy="18291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9" name="Google Shape;39;p7"/>
          <p:cNvSpPr txBox="1">
            <a:spLocks noGrp="1"/>
          </p:cNvSpPr>
          <p:nvPr>
            <p:ph type="body" idx="1"/>
          </p:nvPr>
        </p:nvSpPr>
        <p:spPr>
          <a:xfrm>
            <a:off x="311700" y="2390650"/>
            <a:ext cx="3127500" cy="2298000"/>
          </a:xfrm>
          <a:prstGeom prst="rect">
            <a:avLst/>
          </a:prstGeom>
        </p:spPr>
        <p:txBody>
          <a:bodyPr spcFirstLastPara="1" wrap="square" lIns="91425" tIns="91425" rIns="91425" bIns="91425" anchor="t" anchorCtr="0"/>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40" name="Google Shape;40;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43" name="Google Shape;43;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9"/>
          <p:cNvSpPr txBox="1">
            <a:spLocks noGrp="1"/>
          </p:cNvSpPr>
          <p:nvPr>
            <p:ph type="title"/>
          </p:nvPr>
        </p:nvSpPr>
        <p:spPr>
          <a:xfrm>
            <a:off x="311300" y="500925"/>
            <a:ext cx="3704400" cy="20496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47" name="Google Shape;47;p9"/>
          <p:cNvSpPr txBox="1">
            <a:spLocks noGrp="1"/>
          </p:cNvSpPr>
          <p:nvPr>
            <p:ph type="subTitle" idx="1"/>
          </p:nvPr>
        </p:nvSpPr>
        <p:spPr>
          <a:xfrm>
            <a:off x="304800" y="2626725"/>
            <a:ext cx="3704400" cy="9267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a:endParaRPr/>
          </a:p>
        </p:txBody>
      </p:sp>
      <p:sp>
        <p:nvSpPr>
          <p:cNvPr id="48" name="Google Shape;48;p9"/>
          <p:cNvSpPr txBox="1">
            <a:spLocks noGrp="1"/>
          </p:cNvSpPr>
          <p:nvPr>
            <p:ph type="body" idx="2"/>
          </p:nvPr>
        </p:nvSpPr>
        <p:spPr>
          <a:xfrm>
            <a:off x="4879025" y="500925"/>
            <a:ext cx="3954000" cy="4111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9" name="Google Shape;49;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54"/>
        <p:cNvGrpSpPr/>
        <p:nvPr/>
      </p:nvGrpSpPr>
      <p:grpSpPr>
        <a:xfrm>
          <a:off x="0" y="0"/>
          <a:ext cx="0" cy="0"/>
          <a:chOff x="0" y="0"/>
          <a:chExt cx="0" cy="0"/>
        </a:xfrm>
      </p:grpSpPr>
      <p:sp>
        <p:nvSpPr>
          <p:cNvPr id="55" name="Google Shape;55;p11"/>
          <p:cNvSpPr txBox="1">
            <a:spLocks noGrp="1"/>
          </p:cNvSpPr>
          <p:nvPr>
            <p:ph type="title" hasCustomPrompt="1"/>
          </p:nvPr>
        </p:nvSpPr>
        <p:spPr>
          <a:xfrm>
            <a:off x="311750" y="831175"/>
            <a:ext cx="5334900" cy="12447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a:spLocks noGrp="1"/>
          </p:cNvSpPr>
          <p:nvPr>
            <p:ph type="body" idx="1"/>
          </p:nvPr>
        </p:nvSpPr>
        <p:spPr>
          <a:xfrm>
            <a:off x="311700" y="2121425"/>
            <a:ext cx="5334900" cy="942600"/>
          </a:xfrm>
          <a:prstGeom prst="rect">
            <a:avLst/>
          </a:prstGeom>
        </p:spPr>
        <p:txBody>
          <a:bodyPr spcFirstLastPara="1" wrap="square" lIns="91425" tIns="91425" rIns="91425" bIns="91425" anchor="t" anchorCtr="0"/>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57" name="Google Shape;5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marL="914400" lvl="1"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marL="1371600" lvl="2"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marL="1828800" lvl="3"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marL="2286000" lvl="4"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marL="2743200" lvl="5"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marL="3200400" lvl="6"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marL="3657600" lvl="7"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marL="4114800" lvl="8" indent="-298450">
              <a:lnSpc>
                <a:spcPct val="115000"/>
              </a:lnSpc>
              <a:spcBef>
                <a:spcPts val="1600"/>
              </a:spcBef>
              <a:spcAft>
                <a:spcPts val="1600"/>
              </a:spcAft>
              <a:buClr>
                <a:schemeClr val="dk2"/>
              </a:buClr>
              <a:buSzPts val="1100"/>
              <a:buFont typeface="Roboto"/>
              <a:buChar char="■"/>
              <a:defRPr sz="1100">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ru"/>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 Id="rId3"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 Id="rId3"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8.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9.xml"/><Relationship Id="rId3"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3573025" y="486750"/>
            <a:ext cx="5146800" cy="815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3600" b="1">
              <a:solidFill>
                <a:srgbClr val="0000FF"/>
              </a:solidFill>
              <a:latin typeface="Times New Roman"/>
              <a:ea typeface="Times New Roman"/>
              <a:cs typeface="Times New Roman"/>
              <a:sym typeface="Times New Roman"/>
            </a:endParaRPr>
          </a:p>
        </p:txBody>
      </p:sp>
      <p:sp>
        <p:nvSpPr>
          <p:cNvPr id="55" name="Google Shape;55;p13"/>
          <p:cNvSpPr txBox="1">
            <a:spLocks noGrp="1"/>
          </p:cNvSpPr>
          <p:nvPr>
            <p:ph type="ctrTitle" idx="4294967295"/>
          </p:nvPr>
        </p:nvSpPr>
        <p:spPr>
          <a:xfrm>
            <a:off x="0" y="3532350"/>
            <a:ext cx="9144000" cy="1610700"/>
          </a:xfrm>
          <a:prstGeom prst="rect">
            <a:avLst/>
          </a:prstGeom>
          <a:gradFill>
            <a:gsLst>
              <a:gs pos="0">
                <a:srgbClr val="3177EE"/>
              </a:gs>
              <a:gs pos="100000">
                <a:srgbClr val="0000FF"/>
              </a:gs>
            </a:gsLst>
            <a:lin ang="16200038" scaled="0"/>
          </a:gradFill>
        </p:spPr>
        <p:txBody>
          <a:bodyPr spcFirstLastPara="1" wrap="square" lIns="91425" tIns="91425" rIns="91425" bIns="91425" anchor="t" anchorCtr="0">
            <a:noAutofit/>
          </a:bodyPr>
          <a:lstStyle/>
          <a:p>
            <a:pPr marL="360000" marR="360000" lvl="0" algn="ctr">
              <a:buClr>
                <a:schemeClr val="dk1"/>
              </a:buClr>
              <a:buSzPts val="1100"/>
            </a:pPr>
            <a:r>
              <a:rPr lang="ru" sz="2400" dirty="0">
                <a:solidFill>
                  <a:schemeClr val="lt1"/>
                </a:solidFill>
              </a:rPr>
              <a:t>Удовлетворенность родителями детей с ОВЗ качеством условий осуществления образовательной деятельности образовательными </a:t>
            </a:r>
            <a:r>
              <a:rPr lang="ru" sz="2400" dirty="0" smtClean="0">
                <a:solidFill>
                  <a:schemeClr val="lt1"/>
                </a:solidFill>
              </a:rPr>
              <a:t>организациями. Вопросы.</a:t>
            </a:r>
            <a:br>
              <a:rPr lang="ru" sz="2400" dirty="0" smtClean="0">
                <a:solidFill>
                  <a:schemeClr val="lt1"/>
                </a:solidFill>
              </a:rPr>
            </a:br>
            <a:r>
              <a:rPr lang="ru" sz="2400" dirty="0" smtClean="0">
                <a:solidFill>
                  <a:schemeClr val="lt1"/>
                </a:solidFill>
              </a:rPr>
              <a:t>Тюменская область</a:t>
            </a:r>
            <a:endParaRPr sz="2400" dirty="0">
              <a:solidFill>
                <a:srgbClr val="FFFFFF"/>
              </a:solidFill>
            </a:endParaRPr>
          </a:p>
        </p:txBody>
      </p:sp>
      <p:sp>
        <p:nvSpPr>
          <p:cNvPr id="56" name="Google Shape;56;p13"/>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3"/>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8" name="Google Shape;58;p13"/>
          <p:cNvPicPr preferRelativeResize="0"/>
          <p:nvPr/>
        </p:nvPicPr>
        <p:blipFill rotWithShape="1">
          <a:blip r:embed="rId3">
            <a:alphaModFix/>
          </a:blip>
          <a:srcRect l="10256" t="12284" r="12451" b="11081"/>
          <a:stretch/>
        </p:blipFill>
        <p:spPr>
          <a:xfrm>
            <a:off x="1630680" y="251400"/>
            <a:ext cx="5882640" cy="32809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0" y="5017800"/>
            <a:ext cx="9144000" cy="125700"/>
          </a:xfrm>
          <a:prstGeom prst="rect">
            <a:avLst/>
          </a:prstGeom>
          <a:gradFill>
            <a:gsLst>
              <a:gs pos="0">
                <a:srgbClr val="FFFFFF"/>
              </a:gs>
              <a:gs pos="100000">
                <a:srgbClr val="0000FF"/>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0" y="4892100"/>
            <a:ext cx="9145500" cy="125700"/>
          </a:xfrm>
          <a:prstGeom prst="rect">
            <a:avLst/>
          </a:prstGeom>
          <a:gradFill>
            <a:gsLst>
              <a:gs pos="0">
                <a:srgbClr val="FFFFFF"/>
              </a:gs>
              <a:gs pos="100000">
                <a:srgbClr val="FF00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txBox="1"/>
          <p:nvPr/>
        </p:nvSpPr>
        <p:spPr>
          <a:xfrm>
            <a:off x="701375" y="433699"/>
            <a:ext cx="8444100" cy="1206718"/>
          </a:xfrm>
          <a:prstGeom prst="rect">
            <a:avLst/>
          </a:prstGeom>
          <a:noFill/>
          <a:ln>
            <a:noFill/>
          </a:ln>
        </p:spPr>
        <p:txBody>
          <a:bodyPr spcFirstLastPara="1" wrap="square" lIns="91425" tIns="91425" rIns="91425" bIns="91425" anchor="ctr" anchorCtr="0">
            <a:noAutofit/>
          </a:bodyPr>
          <a:lstStyle/>
          <a:p>
            <a:pPr lvl="0" algn="ctr"/>
            <a:r>
              <a:rPr lang="ru" sz="2800" dirty="0">
                <a:solidFill>
                  <a:srgbClr val="0000FF"/>
                </a:solidFill>
                <a:latin typeface="Impact"/>
                <a:cs typeface="Impact"/>
              </a:rPr>
              <a:t>Созданы ли специальные условия </a:t>
            </a:r>
          </a:p>
          <a:p>
            <a:pPr lvl="0" algn="ctr"/>
            <a:r>
              <a:rPr lang="ru" sz="2800" dirty="0">
                <a:solidFill>
                  <a:srgbClr val="0000FF"/>
                </a:solidFill>
                <a:latin typeface="Impact"/>
                <a:cs typeface="Impact"/>
              </a:rPr>
              <a:t>в образовательной организации </a:t>
            </a:r>
          </a:p>
          <a:p>
            <a:pPr lvl="0" algn="ctr"/>
            <a:r>
              <a:rPr lang="ru" sz="2800" dirty="0">
                <a:solidFill>
                  <a:srgbClr val="0000FF"/>
                </a:solidFill>
                <a:latin typeface="Impact"/>
                <a:cs typeface="Impact"/>
              </a:rPr>
              <a:t>согласно рекомендациям ПМПК?</a:t>
            </a:r>
            <a:endParaRPr sz="2800" dirty="0">
              <a:solidFill>
                <a:srgbClr val="0000FF"/>
              </a:solidFill>
              <a:latin typeface="Impact"/>
              <a:cs typeface="Impact"/>
            </a:endParaRPr>
          </a:p>
        </p:txBody>
      </p:sp>
      <p:pic>
        <p:nvPicPr>
          <p:cNvPr id="8" name="Google Shape;116;p22" title="Points scored"/>
          <p:cNvPicPr preferRelativeResize="0"/>
          <p:nvPr/>
        </p:nvPicPr>
        <p:blipFill>
          <a:blip r:embed="rId3">
            <a:alphaModFix/>
          </a:blip>
          <a:stretch>
            <a:fillRect/>
          </a:stretch>
        </p:blipFill>
        <p:spPr>
          <a:xfrm>
            <a:off x="1357725" y="1313550"/>
            <a:ext cx="6194001" cy="3491283"/>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0" y="5017800"/>
            <a:ext cx="9144000" cy="125700"/>
          </a:xfrm>
          <a:prstGeom prst="rect">
            <a:avLst/>
          </a:prstGeom>
          <a:gradFill>
            <a:gsLst>
              <a:gs pos="0">
                <a:srgbClr val="FFFFFF"/>
              </a:gs>
              <a:gs pos="100000">
                <a:srgbClr val="0000FF"/>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0" y="4892100"/>
            <a:ext cx="9145500" cy="125700"/>
          </a:xfrm>
          <a:prstGeom prst="rect">
            <a:avLst/>
          </a:prstGeom>
          <a:gradFill>
            <a:gsLst>
              <a:gs pos="0">
                <a:srgbClr val="FFFFFF"/>
              </a:gs>
              <a:gs pos="100000">
                <a:srgbClr val="FF00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txBox="1"/>
          <p:nvPr/>
        </p:nvSpPr>
        <p:spPr>
          <a:xfrm>
            <a:off x="351425" y="433700"/>
            <a:ext cx="8444100" cy="244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ru" sz="2000" dirty="0" smtClean="0">
                <a:solidFill>
                  <a:srgbClr val="0000FF"/>
                </a:solidFill>
                <a:latin typeface="Times New Roman" pitchFamily="18" charset="0"/>
                <a:cs typeface="Times New Roman" pitchFamily="18" charset="0"/>
              </a:rPr>
              <a:t>Заголовок слайда</a:t>
            </a:r>
            <a:endParaRPr sz="2000">
              <a:solidFill>
                <a:srgbClr val="0000FF"/>
              </a:solidFill>
              <a:latin typeface="Times New Roman" pitchFamily="18" charset="0"/>
              <a:cs typeface="Times New Roman" pitchFamily="18" charset="0"/>
            </a:endParaRPr>
          </a:p>
        </p:txBody>
      </p:sp>
      <p:pic>
        <p:nvPicPr>
          <p:cNvPr id="8" name="Google Shape;121;p23" title="Points scored"/>
          <p:cNvPicPr preferRelativeResize="0"/>
          <p:nvPr/>
        </p:nvPicPr>
        <p:blipFill rotWithShape="1">
          <a:blip r:embed="rId3">
            <a:alphaModFix/>
          </a:blip>
          <a:srcRect r="-3039"/>
          <a:stretch/>
        </p:blipFill>
        <p:spPr>
          <a:xfrm>
            <a:off x="883950" y="251401"/>
            <a:ext cx="7911575" cy="46407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0" y="5017800"/>
            <a:ext cx="9144000" cy="125700"/>
          </a:xfrm>
          <a:prstGeom prst="rect">
            <a:avLst/>
          </a:prstGeom>
          <a:gradFill>
            <a:gsLst>
              <a:gs pos="0">
                <a:srgbClr val="FFFFFF"/>
              </a:gs>
              <a:gs pos="100000">
                <a:srgbClr val="0000FF"/>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0" y="4892100"/>
            <a:ext cx="9145500" cy="125700"/>
          </a:xfrm>
          <a:prstGeom prst="rect">
            <a:avLst/>
          </a:prstGeom>
          <a:gradFill>
            <a:gsLst>
              <a:gs pos="0">
                <a:srgbClr val="FFFFFF"/>
              </a:gs>
              <a:gs pos="100000">
                <a:srgbClr val="FF00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txBox="1"/>
          <p:nvPr/>
        </p:nvSpPr>
        <p:spPr>
          <a:xfrm>
            <a:off x="351425" y="433700"/>
            <a:ext cx="8444100" cy="709300"/>
          </a:xfrm>
          <a:prstGeom prst="rect">
            <a:avLst/>
          </a:prstGeom>
          <a:noFill/>
          <a:ln>
            <a:noFill/>
          </a:ln>
        </p:spPr>
        <p:txBody>
          <a:bodyPr spcFirstLastPara="1" wrap="square" lIns="91425" tIns="91425" rIns="91425" bIns="91425" anchor="ctr" anchorCtr="0">
            <a:noAutofit/>
          </a:bodyPr>
          <a:lstStyle/>
          <a:p>
            <a:pPr lvl="0" algn="ctr"/>
            <a:r>
              <a:rPr lang="ru" sz="2800" dirty="0">
                <a:solidFill>
                  <a:srgbClr val="0000FF"/>
                </a:solidFill>
                <a:latin typeface="Impact"/>
                <a:cs typeface="Impact"/>
              </a:rPr>
              <a:t>Если специальные условия для вашего ребенка не созданы, какова на Ваш взгляд причина?</a:t>
            </a:r>
            <a:endParaRPr sz="2800" dirty="0">
              <a:solidFill>
                <a:srgbClr val="0000FF"/>
              </a:solidFill>
              <a:latin typeface="Impact"/>
              <a:cs typeface="Impact"/>
            </a:endParaRPr>
          </a:p>
        </p:txBody>
      </p:sp>
      <p:sp>
        <p:nvSpPr>
          <p:cNvPr id="12" name="TextBox 11"/>
          <p:cNvSpPr txBox="1"/>
          <p:nvPr/>
        </p:nvSpPr>
        <p:spPr>
          <a:xfrm>
            <a:off x="608400" y="1511750"/>
            <a:ext cx="7927200" cy="2308324"/>
          </a:xfrm>
          <a:prstGeom prst="rect">
            <a:avLst/>
          </a:prstGeom>
          <a:noFill/>
        </p:spPr>
        <p:txBody>
          <a:bodyPr wrap="square" rtlCol="0">
            <a:spAutoFit/>
          </a:bodyPr>
          <a:lstStyle/>
          <a:p>
            <a:pPr marL="457200" lvl="0" indent="-342900">
              <a:buSzPts val="1800"/>
              <a:buFont typeface="Arial"/>
              <a:buChar char="•"/>
            </a:pPr>
            <a:r>
              <a:rPr lang="ru-RU" sz="2400" dirty="0" smtClean="0">
                <a:latin typeface="Impact"/>
                <a:cs typeface="Impact"/>
              </a:rPr>
              <a:t>НЕТ </a:t>
            </a:r>
            <a:r>
              <a:rPr lang="ru-RU" sz="2400" dirty="0">
                <a:latin typeface="Impact"/>
                <a:cs typeface="Impact"/>
              </a:rPr>
              <a:t>КВАЛИФИЦИРОВАННЫХ </a:t>
            </a:r>
            <a:r>
              <a:rPr lang="ru-RU" sz="2400" dirty="0" smtClean="0">
                <a:latin typeface="Impact"/>
                <a:cs typeface="Impact"/>
              </a:rPr>
              <a:t>СПЕЦИАЛИСТОВ</a:t>
            </a:r>
          </a:p>
          <a:p>
            <a:pPr marL="457200" lvl="0" indent="-342900">
              <a:buSzPts val="1800"/>
              <a:buFont typeface="Arial"/>
              <a:buChar char="•"/>
            </a:pPr>
            <a:endParaRPr lang="ru-RU" sz="2400" dirty="0">
              <a:latin typeface="Impact"/>
              <a:cs typeface="Impact"/>
            </a:endParaRPr>
          </a:p>
          <a:p>
            <a:pPr marL="457200" lvl="0" indent="-342900">
              <a:buSzPts val="1800"/>
              <a:buFont typeface="Arial"/>
              <a:buChar char="•"/>
            </a:pPr>
            <a:r>
              <a:rPr lang="ru-RU" sz="2400" dirty="0">
                <a:latin typeface="Impact"/>
                <a:cs typeface="Impact"/>
              </a:rPr>
              <a:t>ФОРМАЛЬНОЕ ОТНОШЕНИЕ АДМИНИСТРАЦИИ</a:t>
            </a:r>
          </a:p>
          <a:p>
            <a:pPr lvl="0"/>
            <a:endParaRPr lang="ru-RU" sz="2400" dirty="0">
              <a:latin typeface="Impact"/>
              <a:cs typeface="Impact"/>
            </a:endParaRPr>
          </a:p>
          <a:p>
            <a:pPr marL="457200" lvl="0" indent="-342900">
              <a:buSzPts val="1800"/>
              <a:buFont typeface="Arial"/>
              <a:buChar char="•"/>
            </a:pPr>
            <a:r>
              <a:rPr lang="ru-RU" sz="2400" dirty="0">
                <a:latin typeface="Impact"/>
                <a:cs typeface="Impact"/>
              </a:rPr>
              <a:t>ОТСУТСТВУЮТ НЕОБХОДИМЫЕ ГОСУДАРСТВЕННЫЕ ПРОГРАММЫ И </a:t>
            </a:r>
            <a:r>
              <a:rPr lang="ru-RU" sz="2400" dirty="0" smtClean="0">
                <a:latin typeface="Impact"/>
                <a:cs typeface="Impact"/>
              </a:rPr>
              <a:t>ФИНАНСИРОВАНИЕ</a:t>
            </a:r>
            <a:endParaRPr lang="ru-RU"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0" y="5017800"/>
            <a:ext cx="9144000" cy="125700"/>
          </a:xfrm>
          <a:prstGeom prst="rect">
            <a:avLst/>
          </a:prstGeom>
          <a:gradFill>
            <a:gsLst>
              <a:gs pos="0">
                <a:srgbClr val="FFFFFF"/>
              </a:gs>
              <a:gs pos="100000">
                <a:srgbClr val="0000FF"/>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0" y="4892100"/>
            <a:ext cx="9145500" cy="125700"/>
          </a:xfrm>
          <a:prstGeom prst="rect">
            <a:avLst/>
          </a:prstGeom>
          <a:gradFill>
            <a:gsLst>
              <a:gs pos="0">
                <a:srgbClr val="FFFFFF"/>
              </a:gs>
              <a:gs pos="100000">
                <a:srgbClr val="FF00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txBox="1"/>
          <p:nvPr/>
        </p:nvSpPr>
        <p:spPr>
          <a:xfrm>
            <a:off x="351425" y="433700"/>
            <a:ext cx="8444100" cy="244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ru" sz="2000" dirty="0" smtClean="0">
                <a:solidFill>
                  <a:srgbClr val="0000FF"/>
                </a:solidFill>
                <a:latin typeface="Times New Roman" pitchFamily="18" charset="0"/>
                <a:cs typeface="Times New Roman" pitchFamily="18" charset="0"/>
              </a:rPr>
              <a:t>Заголовок слайда</a:t>
            </a:r>
            <a:endParaRPr sz="2000">
              <a:solidFill>
                <a:srgbClr val="0000FF"/>
              </a:solidFill>
              <a:latin typeface="Times New Roman" pitchFamily="18" charset="0"/>
              <a:cs typeface="Times New Roman" pitchFamily="18" charset="0"/>
            </a:endParaRPr>
          </a:p>
        </p:txBody>
      </p:sp>
      <p:sp>
        <p:nvSpPr>
          <p:cNvPr id="12" name="TextBox 11"/>
          <p:cNvSpPr txBox="1"/>
          <p:nvPr/>
        </p:nvSpPr>
        <p:spPr>
          <a:xfrm>
            <a:off x="608400" y="972000"/>
            <a:ext cx="7927200" cy="307777"/>
          </a:xfrm>
          <a:prstGeom prst="rect">
            <a:avLst/>
          </a:prstGeom>
          <a:noFill/>
        </p:spPr>
        <p:txBody>
          <a:bodyPr wrap="square" rtlCol="0">
            <a:spAutoFit/>
          </a:bodyPr>
          <a:lstStyle/>
          <a:p>
            <a:r>
              <a:rPr lang="ru-RU" dirty="0" smtClean="0">
                <a:latin typeface="Times New Roman" pitchFamily="18" charset="0"/>
                <a:cs typeface="Times New Roman" pitchFamily="18" charset="0"/>
              </a:rPr>
              <a:t>Текст</a:t>
            </a:r>
            <a:endParaRPr lang="ru-RU" dirty="0">
              <a:latin typeface="Times New Roman" pitchFamily="18" charset="0"/>
              <a:cs typeface="Times New Roman" pitchFamily="18" charset="0"/>
            </a:endParaRPr>
          </a:p>
        </p:txBody>
      </p:sp>
      <p:pic>
        <p:nvPicPr>
          <p:cNvPr id="8" name="Google Shape;133;p25" title="Points scored"/>
          <p:cNvPicPr preferRelativeResize="0"/>
          <p:nvPr/>
        </p:nvPicPr>
        <p:blipFill>
          <a:blip r:embed="rId3">
            <a:alphaModFix/>
          </a:blip>
          <a:stretch>
            <a:fillRect/>
          </a:stretch>
        </p:blipFill>
        <p:spPr>
          <a:xfrm>
            <a:off x="772583" y="508000"/>
            <a:ext cx="7503584" cy="4169833"/>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0" y="5017800"/>
            <a:ext cx="9144000" cy="125700"/>
          </a:xfrm>
          <a:prstGeom prst="rect">
            <a:avLst/>
          </a:prstGeom>
          <a:gradFill>
            <a:gsLst>
              <a:gs pos="0">
                <a:srgbClr val="FFFFFF"/>
              </a:gs>
              <a:gs pos="100000">
                <a:srgbClr val="0000FF"/>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0" y="4892100"/>
            <a:ext cx="9145500" cy="125700"/>
          </a:xfrm>
          <a:prstGeom prst="rect">
            <a:avLst/>
          </a:prstGeom>
          <a:gradFill>
            <a:gsLst>
              <a:gs pos="0">
                <a:srgbClr val="FFFFFF"/>
              </a:gs>
              <a:gs pos="100000">
                <a:srgbClr val="FF00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txBox="1"/>
          <p:nvPr/>
        </p:nvSpPr>
        <p:spPr>
          <a:xfrm>
            <a:off x="351425" y="433699"/>
            <a:ext cx="8444100" cy="635217"/>
          </a:xfrm>
          <a:prstGeom prst="rect">
            <a:avLst/>
          </a:prstGeom>
          <a:noFill/>
          <a:ln>
            <a:noFill/>
          </a:ln>
        </p:spPr>
        <p:txBody>
          <a:bodyPr spcFirstLastPara="1" wrap="square" lIns="91425" tIns="91425" rIns="91425" bIns="91425" anchor="ctr" anchorCtr="0">
            <a:noAutofit/>
          </a:bodyPr>
          <a:lstStyle/>
          <a:p>
            <a:pPr algn="ctr"/>
            <a:r>
              <a:rPr lang="ru" sz="2800" dirty="0">
                <a:solidFill>
                  <a:srgbClr val="0000FF"/>
                </a:solidFill>
                <a:latin typeface="Impact"/>
                <a:cs typeface="Impact"/>
              </a:rPr>
              <a:t>Количество</a:t>
            </a:r>
            <a:r>
              <a:rPr lang="ru" sz="2000" dirty="0"/>
              <a:t> </a:t>
            </a:r>
            <a:r>
              <a:rPr lang="ru" sz="2800" dirty="0">
                <a:solidFill>
                  <a:srgbClr val="0000FF"/>
                </a:solidFill>
                <a:latin typeface="Impact"/>
                <a:cs typeface="Impact"/>
              </a:rPr>
              <a:t>детей</a:t>
            </a:r>
            <a:r>
              <a:rPr lang="ru" sz="2000" dirty="0"/>
              <a:t> </a:t>
            </a:r>
            <a:r>
              <a:rPr lang="ru" sz="2800" dirty="0">
                <a:solidFill>
                  <a:srgbClr val="0000FF"/>
                </a:solidFill>
                <a:latin typeface="Impact"/>
                <a:cs typeface="Impact"/>
              </a:rPr>
              <a:t>в</a:t>
            </a:r>
            <a:r>
              <a:rPr lang="ru" sz="2000" dirty="0"/>
              <a:t> </a:t>
            </a:r>
            <a:r>
              <a:rPr lang="ru" sz="2800" dirty="0" smtClean="0">
                <a:solidFill>
                  <a:srgbClr val="0000FF"/>
                </a:solidFill>
                <a:latin typeface="Impact"/>
                <a:cs typeface="Impact"/>
              </a:rPr>
              <a:t>группе/классе</a:t>
            </a:r>
            <a:endParaRPr lang="ru" sz="2000" dirty="0">
              <a:solidFill>
                <a:srgbClr val="0000FF"/>
              </a:solidFill>
              <a:latin typeface="Impact"/>
              <a:cs typeface="Impact"/>
            </a:endParaRPr>
          </a:p>
          <a:p>
            <a:pPr lvl="0" algn="ctr"/>
            <a:r>
              <a:rPr lang="ru" sz="2000" dirty="0" smtClean="0"/>
              <a:t>:</a:t>
            </a:r>
            <a:endParaRPr sz="2800" dirty="0">
              <a:solidFill>
                <a:srgbClr val="0000FF"/>
              </a:solidFill>
              <a:latin typeface="Impact"/>
              <a:cs typeface="Impact"/>
            </a:endParaRPr>
          </a:p>
        </p:txBody>
      </p:sp>
      <p:sp>
        <p:nvSpPr>
          <p:cNvPr id="12" name="TextBox 11"/>
          <p:cNvSpPr txBox="1"/>
          <p:nvPr/>
        </p:nvSpPr>
        <p:spPr>
          <a:xfrm>
            <a:off x="608400" y="972000"/>
            <a:ext cx="7927200" cy="307777"/>
          </a:xfrm>
          <a:prstGeom prst="rect">
            <a:avLst/>
          </a:prstGeom>
          <a:noFill/>
        </p:spPr>
        <p:txBody>
          <a:bodyPr wrap="square" rtlCol="0">
            <a:spAutoFit/>
          </a:bodyPr>
          <a:lstStyle/>
          <a:p>
            <a:r>
              <a:rPr lang="ru-RU" dirty="0" smtClean="0">
                <a:latin typeface="Times New Roman" pitchFamily="18" charset="0"/>
                <a:cs typeface="Times New Roman" pitchFamily="18" charset="0"/>
              </a:rPr>
              <a:t>Текст</a:t>
            </a:r>
            <a:endParaRPr lang="ru-RU" dirty="0">
              <a:latin typeface="Times New Roman" pitchFamily="18" charset="0"/>
              <a:cs typeface="Times New Roman" pitchFamily="18" charset="0"/>
            </a:endParaRPr>
          </a:p>
        </p:txBody>
      </p:sp>
      <p:pic>
        <p:nvPicPr>
          <p:cNvPr id="8" name="Google Shape;161;p30" title="Points scored"/>
          <p:cNvPicPr preferRelativeResize="0"/>
          <p:nvPr/>
        </p:nvPicPr>
        <p:blipFill>
          <a:blip r:embed="rId3">
            <a:alphaModFix/>
          </a:blip>
          <a:stretch>
            <a:fillRect/>
          </a:stretch>
        </p:blipFill>
        <p:spPr>
          <a:xfrm>
            <a:off x="753200" y="807333"/>
            <a:ext cx="7650825" cy="371404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0" y="5017800"/>
            <a:ext cx="9144000" cy="125700"/>
          </a:xfrm>
          <a:prstGeom prst="rect">
            <a:avLst/>
          </a:prstGeom>
          <a:gradFill>
            <a:gsLst>
              <a:gs pos="0">
                <a:srgbClr val="FFFFFF"/>
              </a:gs>
              <a:gs pos="100000">
                <a:srgbClr val="0000FF"/>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0" y="4892100"/>
            <a:ext cx="9145500" cy="125700"/>
          </a:xfrm>
          <a:prstGeom prst="rect">
            <a:avLst/>
          </a:prstGeom>
          <a:gradFill>
            <a:gsLst>
              <a:gs pos="0">
                <a:srgbClr val="FFFFFF"/>
              </a:gs>
              <a:gs pos="100000">
                <a:srgbClr val="FF00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txBox="1"/>
          <p:nvPr/>
        </p:nvSpPr>
        <p:spPr>
          <a:xfrm>
            <a:off x="351425" y="433699"/>
            <a:ext cx="8444100" cy="846078"/>
          </a:xfrm>
          <a:prstGeom prst="rect">
            <a:avLst/>
          </a:prstGeom>
          <a:noFill/>
          <a:ln>
            <a:noFill/>
          </a:ln>
        </p:spPr>
        <p:txBody>
          <a:bodyPr spcFirstLastPara="1" wrap="square" lIns="91425" tIns="91425" rIns="91425" bIns="91425" anchor="ctr" anchorCtr="0">
            <a:noAutofit/>
          </a:bodyPr>
          <a:lstStyle/>
          <a:p>
            <a:pPr lvl="0" algn="ctr"/>
            <a:r>
              <a:rPr lang="ru" sz="2800" dirty="0">
                <a:solidFill>
                  <a:srgbClr val="0000FF"/>
                </a:solidFill>
                <a:latin typeface="Impact"/>
                <a:cs typeface="Impact"/>
              </a:rPr>
              <a:t>Получает ли ребенок коррекционные услуги </a:t>
            </a:r>
          </a:p>
          <a:p>
            <a:pPr lvl="0" algn="ctr"/>
            <a:r>
              <a:rPr lang="ru" sz="2800" dirty="0">
                <a:solidFill>
                  <a:srgbClr val="0000FF"/>
                </a:solidFill>
                <a:latin typeface="Impact"/>
                <a:cs typeface="Impact"/>
              </a:rPr>
              <a:t>и где?</a:t>
            </a:r>
            <a:endParaRPr sz="2800" dirty="0">
              <a:solidFill>
                <a:srgbClr val="0000FF"/>
              </a:solidFill>
              <a:latin typeface="Impact"/>
              <a:cs typeface="Impact"/>
            </a:endParaRPr>
          </a:p>
        </p:txBody>
      </p:sp>
      <p:sp>
        <p:nvSpPr>
          <p:cNvPr id="2" name="Прямоугольник 1"/>
          <p:cNvSpPr/>
          <p:nvPr/>
        </p:nvSpPr>
        <p:spPr>
          <a:xfrm>
            <a:off x="608400" y="1396999"/>
            <a:ext cx="8101683" cy="4062650"/>
          </a:xfrm>
          <a:prstGeom prst="rect">
            <a:avLst/>
          </a:prstGeom>
        </p:spPr>
        <p:txBody>
          <a:bodyPr wrap="square">
            <a:spAutoFit/>
          </a:bodyPr>
          <a:lstStyle/>
          <a:p>
            <a:pPr marL="457200" lvl="0" indent="-317500">
              <a:buSzPts val="1400"/>
              <a:buChar char="●"/>
            </a:pPr>
            <a:r>
              <a:rPr lang="ru" sz="2400" dirty="0">
                <a:latin typeface="Impact"/>
                <a:cs typeface="Impact"/>
              </a:rPr>
              <a:t>В своей образовательной организации  </a:t>
            </a:r>
            <a:r>
              <a:rPr lang="ru" sz="2400" dirty="0">
                <a:solidFill>
                  <a:srgbClr val="FF0000"/>
                </a:solidFill>
                <a:latin typeface="Impact"/>
                <a:cs typeface="Impact"/>
              </a:rPr>
              <a:t>10</a:t>
            </a:r>
            <a:r>
              <a:rPr lang="ru" sz="2400" dirty="0">
                <a:latin typeface="Impact"/>
                <a:cs typeface="Impact"/>
              </a:rPr>
              <a:t> </a:t>
            </a:r>
            <a:r>
              <a:rPr lang="ru" sz="2400" dirty="0" smtClean="0">
                <a:latin typeface="Impact"/>
                <a:cs typeface="Impact"/>
              </a:rPr>
              <a:t>человек</a:t>
            </a:r>
            <a:endParaRPr lang="ru" sz="2400" dirty="0">
              <a:latin typeface="Impact"/>
              <a:cs typeface="Impact"/>
            </a:endParaRPr>
          </a:p>
          <a:p>
            <a:pPr marL="457200" lvl="0" indent="-317500">
              <a:buSzPts val="1400"/>
              <a:buChar char="●"/>
            </a:pPr>
            <a:r>
              <a:rPr lang="ru" sz="2400" dirty="0">
                <a:latin typeface="Impact"/>
                <a:cs typeface="Impact"/>
              </a:rPr>
              <a:t>В организации, предоставляющей услуги социальной реабилитации/абилитации </a:t>
            </a:r>
            <a:r>
              <a:rPr lang="ru" sz="2400" dirty="0">
                <a:solidFill>
                  <a:srgbClr val="FF0000"/>
                </a:solidFill>
                <a:latin typeface="Impact"/>
                <a:cs typeface="Impact"/>
              </a:rPr>
              <a:t>4</a:t>
            </a:r>
            <a:r>
              <a:rPr lang="ru" sz="2400" dirty="0">
                <a:latin typeface="Impact"/>
                <a:cs typeface="Impact"/>
              </a:rPr>
              <a:t> </a:t>
            </a:r>
            <a:r>
              <a:rPr lang="ru" sz="2400" dirty="0" smtClean="0">
                <a:latin typeface="Impact"/>
                <a:cs typeface="Impact"/>
              </a:rPr>
              <a:t>человека</a:t>
            </a:r>
            <a:endParaRPr lang="ru" sz="2400" dirty="0">
              <a:latin typeface="Impact"/>
              <a:cs typeface="Impact"/>
            </a:endParaRPr>
          </a:p>
          <a:p>
            <a:pPr marL="457200" lvl="0" indent="-317500">
              <a:buSzPts val="1400"/>
              <a:buChar char="●"/>
            </a:pPr>
            <a:r>
              <a:rPr lang="ru" sz="2400" dirty="0">
                <a:latin typeface="Impact"/>
                <a:cs typeface="Impact"/>
              </a:rPr>
              <a:t>В своей образовательной организации; у частного специалиста </a:t>
            </a:r>
            <a:r>
              <a:rPr lang="ru" sz="2400" dirty="0">
                <a:solidFill>
                  <a:srgbClr val="FF0000"/>
                </a:solidFill>
                <a:latin typeface="Impact"/>
                <a:cs typeface="Impact"/>
              </a:rPr>
              <a:t>18</a:t>
            </a:r>
            <a:r>
              <a:rPr lang="ru" sz="2400" dirty="0">
                <a:latin typeface="Impact"/>
                <a:cs typeface="Impact"/>
              </a:rPr>
              <a:t> </a:t>
            </a:r>
            <a:r>
              <a:rPr lang="ru" sz="2400" dirty="0" smtClean="0">
                <a:latin typeface="Impact"/>
                <a:cs typeface="Impact"/>
              </a:rPr>
              <a:t>человек</a:t>
            </a:r>
            <a:endParaRPr lang="ru" sz="2400" dirty="0">
              <a:latin typeface="Impact"/>
              <a:cs typeface="Impact"/>
            </a:endParaRPr>
          </a:p>
          <a:p>
            <a:pPr marL="457200" lvl="0" indent="-317500">
              <a:buSzPts val="1400"/>
              <a:buChar char="●"/>
            </a:pPr>
            <a:r>
              <a:rPr lang="ru" sz="2400" dirty="0">
                <a:latin typeface="Impact"/>
                <a:cs typeface="Impact"/>
              </a:rPr>
              <a:t>У частного специалиста в частной организации </a:t>
            </a:r>
            <a:r>
              <a:rPr lang="ru" sz="2400" dirty="0">
                <a:solidFill>
                  <a:srgbClr val="FF0000"/>
                </a:solidFill>
                <a:latin typeface="Impact"/>
                <a:cs typeface="Impact"/>
              </a:rPr>
              <a:t>39</a:t>
            </a:r>
            <a:r>
              <a:rPr lang="ru" sz="2400" dirty="0">
                <a:latin typeface="Impact"/>
                <a:cs typeface="Impact"/>
              </a:rPr>
              <a:t> </a:t>
            </a:r>
            <a:r>
              <a:rPr lang="ru" sz="2400" dirty="0" smtClean="0">
                <a:latin typeface="Impact"/>
                <a:cs typeface="Impact"/>
              </a:rPr>
              <a:t>человек</a:t>
            </a:r>
            <a:endParaRPr lang="ru" sz="2400" dirty="0">
              <a:latin typeface="Impact"/>
              <a:cs typeface="Impact"/>
            </a:endParaRPr>
          </a:p>
          <a:p>
            <a:pPr marL="457200" lvl="0" indent="-317500">
              <a:buSzPts val="1400"/>
              <a:buChar char="●"/>
            </a:pPr>
            <a:r>
              <a:rPr lang="ru" sz="2400" dirty="0">
                <a:latin typeface="Impact"/>
                <a:cs typeface="Impact"/>
              </a:rPr>
              <a:t>Не получаем, в связи с отказом - мотивируют тем, что не знают как с ребенком работать </a:t>
            </a:r>
            <a:r>
              <a:rPr lang="ru" sz="2400" dirty="0">
                <a:solidFill>
                  <a:srgbClr val="FF0000"/>
                </a:solidFill>
                <a:latin typeface="Impact"/>
                <a:cs typeface="Impact"/>
              </a:rPr>
              <a:t>1 </a:t>
            </a:r>
            <a:r>
              <a:rPr lang="ru" sz="2400" dirty="0" smtClean="0">
                <a:latin typeface="Impact"/>
                <a:cs typeface="Impact"/>
              </a:rPr>
              <a:t>человек</a:t>
            </a:r>
            <a:endParaRPr lang="ru" sz="2400" dirty="0">
              <a:latin typeface="Impact"/>
              <a:cs typeface="Impact"/>
            </a:endParaRPr>
          </a:p>
          <a:p>
            <a:pPr lvl="0"/>
            <a:endParaRPr lang="ru" dirty="0"/>
          </a:p>
          <a:p>
            <a:pPr lvl="0"/>
            <a:endParaRPr lang="ru" dirty="0"/>
          </a:p>
          <a:p>
            <a:pPr lvl="0"/>
            <a:endParaRPr lang="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0" y="5017800"/>
            <a:ext cx="9144000" cy="125700"/>
          </a:xfrm>
          <a:prstGeom prst="rect">
            <a:avLst/>
          </a:prstGeom>
          <a:gradFill>
            <a:gsLst>
              <a:gs pos="0">
                <a:srgbClr val="FFFFFF"/>
              </a:gs>
              <a:gs pos="100000">
                <a:srgbClr val="0000FF"/>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0" y="4892100"/>
            <a:ext cx="9145500" cy="125700"/>
          </a:xfrm>
          <a:prstGeom prst="rect">
            <a:avLst/>
          </a:prstGeom>
          <a:gradFill>
            <a:gsLst>
              <a:gs pos="0">
                <a:srgbClr val="FFFFFF"/>
              </a:gs>
              <a:gs pos="100000">
                <a:srgbClr val="FF00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txBox="1"/>
          <p:nvPr/>
        </p:nvSpPr>
        <p:spPr>
          <a:xfrm>
            <a:off x="351425" y="433699"/>
            <a:ext cx="8444100" cy="762217"/>
          </a:xfrm>
          <a:prstGeom prst="rect">
            <a:avLst/>
          </a:prstGeom>
          <a:noFill/>
          <a:ln>
            <a:noFill/>
          </a:ln>
        </p:spPr>
        <p:txBody>
          <a:bodyPr spcFirstLastPara="1" wrap="square" lIns="91425" tIns="91425" rIns="91425" bIns="91425" anchor="ctr" anchorCtr="0">
            <a:noAutofit/>
          </a:bodyPr>
          <a:lstStyle/>
          <a:p>
            <a:pPr lvl="0" algn="ctr"/>
            <a:r>
              <a:rPr lang="ru" sz="2800" dirty="0">
                <a:solidFill>
                  <a:srgbClr val="0000FF"/>
                </a:solidFill>
                <a:latin typeface="Impact"/>
                <a:cs typeface="Impact"/>
              </a:rPr>
              <a:t>Получаете ли вы коррекционные услуги платно или бесплатно?</a:t>
            </a:r>
            <a:endParaRPr sz="2800" dirty="0">
              <a:solidFill>
                <a:srgbClr val="0000FF"/>
              </a:solidFill>
              <a:latin typeface="Impact"/>
              <a:cs typeface="Impact"/>
            </a:endParaRPr>
          </a:p>
        </p:txBody>
      </p:sp>
      <p:pic>
        <p:nvPicPr>
          <p:cNvPr id="8" name="Google Shape;155;p29" title="Points scored"/>
          <p:cNvPicPr preferRelativeResize="0"/>
          <p:nvPr/>
        </p:nvPicPr>
        <p:blipFill>
          <a:blip r:embed="rId3">
            <a:alphaModFix/>
          </a:blip>
          <a:stretch>
            <a:fillRect/>
          </a:stretch>
        </p:blipFill>
        <p:spPr>
          <a:xfrm>
            <a:off x="1466750" y="1429375"/>
            <a:ext cx="5592333" cy="346272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0" y="5017800"/>
            <a:ext cx="9144000" cy="125700"/>
          </a:xfrm>
          <a:prstGeom prst="rect">
            <a:avLst/>
          </a:prstGeom>
          <a:gradFill>
            <a:gsLst>
              <a:gs pos="0">
                <a:srgbClr val="FFFFFF"/>
              </a:gs>
              <a:gs pos="100000">
                <a:srgbClr val="0000FF"/>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0" y="4892100"/>
            <a:ext cx="9145500" cy="125700"/>
          </a:xfrm>
          <a:prstGeom prst="rect">
            <a:avLst/>
          </a:prstGeom>
          <a:gradFill>
            <a:gsLst>
              <a:gs pos="0">
                <a:srgbClr val="FFFFFF"/>
              </a:gs>
              <a:gs pos="100000">
                <a:srgbClr val="FF00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txBox="1"/>
          <p:nvPr/>
        </p:nvSpPr>
        <p:spPr>
          <a:xfrm>
            <a:off x="351425" y="433699"/>
            <a:ext cx="8444100" cy="412967"/>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ru-RU" sz="2800" dirty="0">
                <a:solidFill>
                  <a:srgbClr val="0000FF"/>
                </a:solidFill>
                <a:latin typeface="Impact"/>
                <a:cs typeface="Impact"/>
              </a:rPr>
              <a:t>Вопросы родителей детей с ОВЗ, заданные Министерству Просвещения</a:t>
            </a:r>
            <a:endParaRPr sz="2800" dirty="0">
              <a:solidFill>
                <a:srgbClr val="0000FF"/>
              </a:solidFill>
              <a:latin typeface="Impact"/>
              <a:cs typeface="Impact"/>
            </a:endParaRPr>
          </a:p>
        </p:txBody>
      </p:sp>
      <p:sp>
        <p:nvSpPr>
          <p:cNvPr id="12" name="TextBox 11"/>
          <p:cNvSpPr txBox="1"/>
          <p:nvPr/>
        </p:nvSpPr>
        <p:spPr>
          <a:xfrm>
            <a:off x="608400" y="972000"/>
            <a:ext cx="7927200" cy="4185761"/>
          </a:xfrm>
          <a:prstGeom prst="rect">
            <a:avLst/>
          </a:prstGeom>
          <a:noFill/>
        </p:spPr>
        <p:txBody>
          <a:bodyPr wrap="square" rtlCol="0">
            <a:spAutoFit/>
          </a:bodyPr>
          <a:lstStyle/>
          <a:p>
            <a:pPr lvl="0"/>
            <a:r>
              <a:rPr lang="ru-RU" dirty="0" smtClean="0">
                <a:latin typeface="Impact"/>
                <a:cs typeface="Impact"/>
              </a:rPr>
              <a:t>У </a:t>
            </a:r>
            <a:r>
              <a:rPr lang="ru-RU" dirty="0">
                <a:latin typeface="Impact"/>
                <a:cs typeface="Impact"/>
              </a:rPr>
              <a:t>нас всё больше детей с РАС, почему в обычных общеобразовательных школах нет педагогов для работы с такими детьми, почему я должна возить ребенка в специальную школу за несколько километров, не имея машины? Почему он не может получить образование в школе по месту жительства?</a:t>
            </a:r>
          </a:p>
          <a:p>
            <a:pPr lvl="0"/>
            <a:endParaRPr lang="ru-RU" dirty="0">
              <a:latin typeface="Impact"/>
              <a:cs typeface="Impact"/>
            </a:endParaRPr>
          </a:p>
          <a:p>
            <a:pPr lvl="0"/>
            <a:r>
              <a:rPr lang="ru-RU" dirty="0">
                <a:latin typeface="Impact"/>
                <a:cs typeface="Impact"/>
              </a:rPr>
              <a:t>Почему ребенок с </a:t>
            </a:r>
            <a:r>
              <a:rPr lang="ru-RU" dirty="0" err="1">
                <a:latin typeface="Impact"/>
                <a:cs typeface="Impact"/>
              </a:rPr>
              <a:t>овз</a:t>
            </a:r>
            <a:r>
              <a:rPr lang="ru-RU" dirty="0">
                <a:latin typeface="Impact"/>
                <a:cs typeface="Impact"/>
              </a:rPr>
              <a:t> должен идти в школу именно в 7 лет? Хотелось бы, чтобы </a:t>
            </a:r>
            <a:r>
              <a:rPr lang="ru-RU" dirty="0" err="1">
                <a:latin typeface="Impact"/>
                <a:cs typeface="Impact"/>
              </a:rPr>
              <a:t>пмпк</a:t>
            </a:r>
            <a:r>
              <a:rPr lang="ru-RU" dirty="0">
                <a:latin typeface="Impact"/>
                <a:cs typeface="Impact"/>
              </a:rPr>
              <a:t> учитывали особенности ребенка. !!! И когда сделают коррекционные классы при всех школах, для тяжелых детей тоже? Наша спецшкола совершенно не хочет развиваться, изучать и внедрять новые программы, тяжелые дети что не имеют право на развитие по современным методикам?</a:t>
            </a:r>
          </a:p>
          <a:p>
            <a:pPr lvl="0" algn="ctr"/>
            <a:endParaRPr lang="ru-RU" dirty="0">
              <a:latin typeface="Impact"/>
              <a:cs typeface="Impact"/>
            </a:endParaRPr>
          </a:p>
          <a:p>
            <a:pPr lvl="0"/>
            <a:endParaRPr lang="ru-RU" dirty="0">
              <a:latin typeface="Impact"/>
              <a:cs typeface="Impact"/>
            </a:endParaRPr>
          </a:p>
          <a:p>
            <a:pPr lvl="0"/>
            <a:r>
              <a:rPr lang="ru-RU" dirty="0">
                <a:latin typeface="Impact"/>
                <a:cs typeface="Impact"/>
              </a:rPr>
              <a:t>Моему ребёнку необходимо заниматься с </a:t>
            </a:r>
            <a:r>
              <a:rPr lang="ru-RU" dirty="0" err="1">
                <a:latin typeface="Impact"/>
                <a:cs typeface="Impact"/>
              </a:rPr>
              <a:t>тьютором</a:t>
            </a:r>
            <a:r>
              <a:rPr lang="ru-RU" dirty="0">
                <a:latin typeface="Impact"/>
                <a:cs typeface="Impact"/>
              </a:rPr>
              <a:t>, а у нас в школе один </a:t>
            </a:r>
            <a:r>
              <a:rPr lang="ru-RU" dirty="0" err="1">
                <a:latin typeface="Impact"/>
                <a:cs typeface="Impact"/>
              </a:rPr>
              <a:t>тьютор</a:t>
            </a:r>
            <a:r>
              <a:rPr lang="ru-RU" dirty="0">
                <a:latin typeface="Impact"/>
                <a:cs typeface="Impact"/>
              </a:rPr>
              <a:t> на три коррекционных класса (школа общеобразовательная). Поэтому </a:t>
            </a:r>
            <a:r>
              <a:rPr lang="ru-RU" dirty="0" err="1">
                <a:latin typeface="Impact"/>
                <a:cs typeface="Impact"/>
              </a:rPr>
              <a:t>тьютор</a:t>
            </a:r>
            <a:r>
              <a:rPr lang="ru-RU" dirty="0">
                <a:latin typeface="Impact"/>
                <a:cs typeface="Impact"/>
              </a:rPr>
              <a:t> к нам приходит не каждый день. Объясняют это тем, что нет необходимого финансирования. Возможно ли решить эту проблему? Не разработана специальная программа для детей с аутизмом. Возможно ли это решить?</a:t>
            </a:r>
          </a:p>
          <a:p>
            <a:pPr lvl="0"/>
            <a:r>
              <a:rPr lang="ru-RU" dirty="0">
                <a:latin typeface="Impact"/>
                <a:cs typeface="Impact"/>
              </a:rPr>
              <a:t> </a:t>
            </a:r>
          </a:p>
          <a:p>
            <a:pPr lvl="0"/>
            <a:endParaRPr lang="ru-RU" dirty="0"/>
          </a:p>
          <a:p>
            <a:r>
              <a:rPr lang="ru-RU" dirty="0" err="1" smtClean="0">
                <a:latin typeface="Times New Roman" pitchFamily="18" charset="0"/>
                <a:cs typeface="Times New Roman" pitchFamily="18" charset="0"/>
              </a:rPr>
              <a:t>ст</a:t>
            </a:r>
            <a:endParaRPr lang="ru-RU"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0" y="5017800"/>
            <a:ext cx="9144000" cy="125700"/>
          </a:xfrm>
          <a:prstGeom prst="rect">
            <a:avLst/>
          </a:prstGeom>
          <a:gradFill>
            <a:gsLst>
              <a:gs pos="0">
                <a:srgbClr val="FFFFFF"/>
              </a:gs>
              <a:gs pos="100000">
                <a:srgbClr val="0000FF"/>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0" y="4892100"/>
            <a:ext cx="9145500" cy="125700"/>
          </a:xfrm>
          <a:prstGeom prst="rect">
            <a:avLst/>
          </a:prstGeom>
          <a:gradFill>
            <a:gsLst>
              <a:gs pos="0">
                <a:srgbClr val="FFFFFF"/>
              </a:gs>
              <a:gs pos="100000">
                <a:srgbClr val="FF00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txBox="1"/>
          <p:nvPr/>
        </p:nvSpPr>
        <p:spPr>
          <a:xfrm>
            <a:off x="351425" y="433700"/>
            <a:ext cx="8444100" cy="244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000" dirty="0">
              <a:solidFill>
                <a:srgbClr val="0000FF"/>
              </a:solidFill>
              <a:latin typeface="Times New Roman" pitchFamily="18" charset="0"/>
              <a:cs typeface="Times New Roman" pitchFamily="18" charset="0"/>
            </a:endParaRPr>
          </a:p>
        </p:txBody>
      </p:sp>
      <p:sp>
        <p:nvSpPr>
          <p:cNvPr id="12" name="TextBox 11"/>
          <p:cNvSpPr txBox="1"/>
          <p:nvPr/>
        </p:nvSpPr>
        <p:spPr>
          <a:xfrm>
            <a:off x="608400" y="556935"/>
            <a:ext cx="7927200" cy="4185761"/>
          </a:xfrm>
          <a:prstGeom prst="rect">
            <a:avLst/>
          </a:prstGeom>
          <a:noFill/>
        </p:spPr>
        <p:txBody>
          <a:bodyPr wrap="square" rtlCol="0">
            <a:spAutoFit/>
          </a:bodyPr>
          <a:lstStyle/>
          <a:p>
            <a:pPr lvl="0"/>
            <a:r>
              <a:rPr lang="ru-RU" dirty="0" smtClean="0">
                <a:latin typeface="Impact"/>
                <a:cs typeface="Impact"/>
              </a:rPr>
              <a:t>Когда </a:t>
            </a:r>
            <a:r>
              <a:rPr lang="ru-RU" dirty="0">
                <a:latin typeface="Impact"/>
                <a:cs typeface="Impact"/>
              </a:rPr>
              <a:t>будет решён вопрос с наличием </a:t>
            </a:r>
            <a:r>
              <a:rPr lang="ru-RU" dirty="0" err="1">
                <a:latin typeface="Impact"/>
                <a:cs typeface="Impact"/>
              </a:rPr>
              <a:t>тьютера</a:t>
            </a:r>
            <a:r>
              <a:rPr lang="ru-RU" dirty="0">
                <a:latin typeface="Impact"/>
                <a:cs typeface="Impact"/>
              </a:rPr>
              <a:t> в школе для детей с Рас? Мамочки сидят на занятиях, чтобы ребёнок занимался.</a:t>
            </a:r>
          </a:p>
          <a:p>
            <a:pPr lvl="0">
              <a:buSzPts val="1100"/>
            </a:pPr>
            <a:endParaRPr lang="ru-RU" dirty="0">
              <a:latin typeface="Impact"/>
              <a:cs typeface="Impact"/>
            </a:endParaRPr>
          </a:p>
          <a:p>
            <a:pPr lvl="0"/>
            <a:r>
              <a:rPr lang="ru-RU" dirty="0">
                <a:latin typeface="Impact"/>
                <a:cs typeface="Impact"/>
              </a:rPr>
              <a:t>В коррекционном классе коррекционной школы 19 детей. Это очень много! Возможно ли создать классы меньшей наполняемости? Сопровождение, прописанное  в </a:t>
            </a:r>
            <a:r>
              <a:rPr lang="ru-RU" dirty="0" err="1">
                <a:latin typeface="Impact"/>
                <a:cs typeface="Impact"/>
              </a:rPr>
              <a:t>Пмпк</a:t>
            </a:r>
            <a:r>
              <a:rPr lang="ru-RU" dirty="0">
                <a:latin typeface="Impact"/>
                <a:cs typeface="Impact"/>
              </a:rPr>
              <a:t>, моему ребёнку необходимо, но по ряду причин не предоставлено. Будет ли программа </a:t>
            </a:r>
            <a:r>
              <a:rPr lang="ru-RU" dirty="0" err="1">
                <a:latin typeface="Impact"/>
                <a:cs typeface="Impact"/>
              </a:rPr>
              <a:t>тьюторства</a:t>
            </a:r>
            <a:r>
              <a:rPr lang="ru-RU" dirty="0">
                <a:latin typeface="Impact"/>
                <a:cs typeface="Impact"/>
              </a:rPr>
              <a:t> когда-либо работать?</a:t>
            </a:r>
          </a:p>
          <a:p>
            <a:pPr lvl="0"/>
            <a:endParaRPr lang="ru-RU" dirty="0">
              <a:latin typeface="Impact"/>
              <a:cs typeface="Impact"/>
            </a:endParaRPr>
          </a:p>
          <a:p>
            <a:pPr lvl="0"/>
            <a:r>
              <a:rPr lang="ru-RU" dirty="0">
                <a:latin typeface="Impact"/>
                <a:cs typeface="Impact"/>
              </a:rPr>
              <a:t>Если прописывают </a:t>
            </a:r>
            <a:r>
              <a:rPr lang="ru-RU" dirty="0" err="1">
                <a:latin typeface="Impact"/>
                <a:cs typeface="Impact"/>
              </a:rPr>
              <a:t>тьютора</a:t>
            </a:r>
            <a:r>
              <a:rPr lang="ru-RU" dirty="0">
                <a:latin typeface="Impact"/>
                <a:cs typeface="Impact"/>
              </a:rPr>
              <a:t> ребенку, хотелось бы его получить, а не просто чтоб числилось на бумаге.</a:t>
            </a:r>
          </a:p>
          <a:p>
            <a:endParaRPr lang="ru-RU" dirty="0" smtClean="0">
              <a:latin typeface="Impact"/>
              <a:cs typeface="Impact"/>
            </a:endParaRPr>
          </a:p>
          <a:p>
            <a:r>
              <a:rPr lang="ru-RU" dirty="0" smtClean="0">
                <a:latin typeface="Impact"/>
                <a:cs typeface="Impact"/>
              </a:rPr>
              <a:t>Хочется </a:t>
            </a:r>
            <a:r>
              <a:rPr lang="ru-RU" dirty="0">
                <a:latin typeface="Impact"/>
                <a:cs typeface="Impact"/>
              </a:rPr>
              <a:t>что бы были предусмотрены в детских садах </a:t>
            </a:r>
            <a:r>
              <a:rPr lang="ru-RU" dirty="0" err="1">
                <a:latin typeface="Impact"/>
                <a:cs typeface="Impact"/>
              </a:rPr>
              <a:t>тьютара</a:t>
            </a:r>
            <a:r>
              <a:rPr lang="ru-RU" dirty="0">
                <a:latin typeface="Impact"/>
                <a:cs typeface="Impact"/>
              </a:rPr>
              <a:t>, что бы можно было ребёнку посещать сад без мамы. Хотя бы 3 </a:t>
            </a:r>
            <a:r>
              <a:rPr lang="ru-RU" dirty="0" err="1">
                <a:latin typeface="Impact"/>
                <a:cs typeface="Impact"/>
              </a:rPr>
              <a:t>разв</a:t>
            </a:r>
            <a:r>
              <a:rPr lang="ru-RU" dirty="0">
                <a:latin typeface="Impact"/>
                <a:cs typeface="Impact"/>
              </a:rPr>
              <a:t> в неделю по пол дня</a:t>
            </a:r>
            <a:r>
              <a:rPr lang="ru-RU" dirty="0" smtClean="0">
                <a:latin typeface="Impact"/>
                <a:cs typeface="Impact"/>
              </a:rPr>
              <a:t>.</a:t>
            </a:r>
            <a:endParaRPr lang="ru-RU" dirty="0">
              <a:latin typeface="Impact"/>
              <a:cs typeface="Impact"/>
            </a:endParaRPr>
          </a:p>
          <a:p>
            <a:pPr lvl="0"/>
            <a:endParaRPr lang="ru-RU" dirty="0">
              <a:latin typeface="Impact"/>
              <a:cs typeface="Impact"/>
            </a:endParaRPr>
          </a:p>
          <a:p>
            <a:pPr lvl="0"/>
            <a:r>
              <a:rPr lang="ru-RU" dirty="0">
                <a:latin typeface="Impact"/>
                <a:cs typeface="Impact"/>
              </a:rPr>
              <a:t>Будет ли вводиться в коррекционных школах методики с доказанной эффективностью, и кто контролирует работу и набор </a:t>
            </a:r>
            <a:r>
              <a:rPr lang="ru-RU" dirty="0" err="1">
                <a:latin typeface="Impact"/>
                <a:cs typeface="Impact"/>
              </a:rPr>
              <a:t>тьюторов</a:t>
            </a:r>
            <a:r>
              <a:rPr lang="ru-RU" dirty="0">
                <a:latin typeface="Impact"/>
                <a:cs typeface="Impact"/>
              </a:rPr>
              <a:t>? </a:t>
            </a:r>
          </a:p>
          <a:p>
            <a:pPr lvl="0"/>
            <a:endParaRPr lang="ru-RU" dirty="0">
              <a:latin typeface="Impact"/>
              <a:cs typeface="Impact"/>
            </a:endParaRPr>
          </a:p>
          <a:p>
            <a:pPr lvl="0"/>
            <a:r>
              <a:rPr lang="ru-RU" dirty="0">
                <a:latin typeface="Impact"/>
                <a:cs typeface="Impact"/>
              </a:rPr>
              <a:t>Нужна специальная программа обучения для детей рас в школе, нужен в таком классе поведенческий аналитик</a:t>
            </a:r>
            <a:r>
              <a:rPr lang="ru-RU" dirty="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0" y="5017800"/>
            <a:ext cx="9144000" cy="125700"/>
          </a:xfrm>
          <a:prstGeom prst="rect">
            <a:avLst/>
          </a:prstGeom>
          <a:gradFill>
            <a:gsLst>
              <a:gs pos="0">
                <a:srgbClr val="FFFFFF"/>
              </a:gs>
              <a:gs pos="100000">
                <a:srgbClr val="0000FF"/>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0" y="4892100"/>
            <a:ext cx="9145500" cy="125700"/>
          </a:xfrm>
          <a:prstGeom prst="rect">
            <a:avLst/>
          </a:prstGeom>
          <a:gradFill>
            <a:gsLst>
              <a:gs pos="0">
                <a:srgbClr val="FFFFFF"/>
              </a:gs>
              <a:gs pos="100000">
                <a:srgbClr val="FF00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txBox="1"/>
          <p:nvPr/>
        </p:nvSpPr>
        <p:spPr>
          <a:xfrm>
            <a:off x="351425" y="433700"/>
            <a:ext cx="8444100" cy="244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000" dirty="0">
              <a:solidFill>
                <a:srgbClr val="0000FF"/>
              </a:solidFill>
              <a:latin typeface="Times New Roman" pitchFamily="18" charset="0"/>
              <a:cs typeface="Times New Roman" pitchFamily="18" charset="0"/>
            </a:endParaRPr>
          </a:p>
        </p:txBody>
      </p:sp>
      <p:sp>
        <p:nvSpPr>
          <p:cNvPr id="12" name="TextBox 11"/>
          <p:cNvSpPr txBox="1"/>
          <p:nvPr/>
        </p:nvSpPr>
        <p:spPr>
          <a:xfrm>
            <a:off x="682483" y="251400"/>
            <a:ext cx="7927200" cy="4801315"/>
          </a:xfrm>
          <a:prstGeom prst="rect">
            <a:avLst/>
          </a:prstGeom>
          <a:noFill/>
        </p:spPr>
        <p:txBody>
          <a:bodyPr wrap="square" rtlCol="0">
            <a:spAutoFit/>
          </a:bodyPr>
          <a:lstStyle/>
          <a:p>
            <a:pPr lvl="0"/>
            <a:r>
              <a:rPr lang="ru" sz="1800" dirty="0">
                <a:latin typeface="Impact"/>
                <a:cs typeface="Impact"/>
              </a:rPr>
              <a:t>Ребенок обучается в инклюзивном классе третий год по программе 8.2. по смешанному варианту.То есть в классе обучаются дети по программе 7.2 и 8.2.Всего 13 детей.Из них 6 детей обучаются по программе 8.2.Программа 8.2 подразумевает под собой адаптированную программу с учётом особенностей детей с РАС.Однако дети обучаются одинаково с детьми с ЗПР.Программа для них не адаптирована!!!В связи с этим у данной группы детей возникают трудности с обучением Кроме того специалисты работающие с детьми не имеют специальной подготовки !!!Тьютеры работающие с детьми также мало информированы о своих задачах и функциях Родители в конце прошлого года просили администрацию ввести в школьном класс специалиста по АBA  терапии так класс набран с нарушением санитарных норм и дети поведенчески сложные, что очень мешает учебному процессу.Кроме того практически отсутствует прописанная в АООП по стандарту 8.2 работу по социализации данной группы детей .Возможно ли ввести должность АBA специалиста или поведенческого аналитика на такой класс в рамках государственного финансирования?И все остальное пока остаётся нерешенным.</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0" y="5017800"/>
            <a:ext cx="9144000" cy="125700"/>
          </a:xfrm>
          <a:prstGeom prst="rect">
            <a:avLst/>
          </a:prstGeom>
          <a:gradFill>
            <a:gsLst>
              <a:gs pos="0">
                <a:srgbClr val="FFFFFF"/>
              </a:gs>
              <a:gs pos="100000">
                <a:srgbClr val="0000FF"/>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0" y="4892100"/>
            <a:ext cx="9145500" cy="125700"/>
          </a:xfrm>
          <a:prstGeom prst="rect">
            <a:avLst/>
          </a:prstGeom>
          <a:gradFill>
            <a:gsLst>
              <a:gs pos="0">
                <a:srgbClr val="FFFFFF"/>
              </a:gs>
              <a:gs pos="100000">
                <a:srgbClr val="FF00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txBox="1"/>
          <p:nvPr/>
        </p:nvSpPr>
        <p:spPr>
          <a:xfrm>
            <a:off x="351425" y="433700"/>
            <a:ext cx="8444100" cy="244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ru" sz="2000" dirty="0" smtClean="0">
                <a:solidFill>
                  <a:srgbClr val="0000FF"/>
                </a:solidFill>
                <a:latin typeface="Times New Roman" pitchFamily="18" charset="0"/>
                <a:cs typeface="Times New Roman" pitchFamily="18" charset="0"/>
              </a:rPr>
              <a:t>Заголовок слайда</a:t>
            </a:r>
            <a:endParaRPr sz="2000">
              <a:solidFill>
                <a:srgbClr val="0000FF"/>
              </a:solidFill>
              <a:latin typeface="Times New Roman" pitchFamily="18" charset="0"/>
              <a:cs typeface="Times New Roman" pitchFamily="18" charset="0"/>
            </a:endParaRPr>
          </a:p>
        </p:txBody>
      </p:sp>
      <p:sp>
        <p:nvSpPr>
          <p:cNvPr id="12" name="TextBox 11"/>
          <p:cNvSpPr txBox="1"/>
          <p:nvPr/>
        </p:nvSpPr>
        <p:spPr>
          <a:xfrm>
            <a:off x="608400" y="972000"/>
            <a:ext cx="7927200" cy="307777"/>
          </a:xfrm>
          <a:prstGeom prst="rect">
            <a:avLst/>
          </a:prstGeom>
          <a:noFill/>
        </p:spPr>
        <p:txBody>
          <a:bodyPr wrap="square" rtlCol="0">
            <a:spAutoFit/>
          </a:bodyPr>
          <a:lstStyle/>
          <a:p>
            <a:r>
              <a:rPr lang="ru-RU" dirty="0" smtClean="0">
                <a:latin typeface="Times New Roman" pitchFamily="18" charset="0"/>
                <a:cs typeface="Times New Roman" pitchFamily="18" charset="0"/>
              </a:rPr>
              <a:t>Текст</a:t>
            </a:r>
            <a:endParaRPr lang="ru-RU" dirty="0">
              <a:latin typeface="Times New Roman" pitchFamily="18" charset="0"/>
              <a:cs typeface="Times New Roman" pitchFamily="18" charset="0"/>
            </a:endParaRPr>
          </a:p>
        </p:txBody>
      </p:sp>
      <p:pic>
        <p:nvPicPr>
          <p:cNvPr id="8" name="Google Shape;70;p14" title="Points scored"/>
          <p:cNvPicPr preferRelativeResize="0"/>
          <p:nvPr/>
        </p:nvPicPr>
        <p:blipFill>
          <a:blip r:embed="rId3">
            <a:alphaModFix/>
          </a:blip>
          <a:stretch>
            <a:fillRect/>
          </a:stretch>
        </p:blipFill>
        <p:spPr>
          <a:xfrm>
            <a:off x="818525" y="361401"/>
            <a:ext cx="7825389" cy="4378106"/>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0" y="5017800"/>
            <a:ext cx="9144000" cy="125700"/>
          </a:xfrm>
          <a:prstGeom prst="rect">
            <a:avLst/>
          </a:prstGeom>
          <a:gradFill>
            <a:gsLst>
              <a:gs pos="0">
                <a:srgbClr val="FFFFFF"/>
              </a:gs>
              <a:gs pos="100000">
                <a:srgbClr val="0000FF"/>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0" y="4892100"/>
            <a:ext cx="9145500" cy="125700"/>
          </a:xfrm>
          <a:prstGeom prst="rect">
            <a:avLst/>
          </a:prstGeom>
          <a:gradFill>
            <a:gsLst>
              <a:gs pos="0">
                <a:srgbClr val="FFFFFF"/>
              </a:gs>
              <a:gs pos="100000">
                <a:srgbClr val="FF00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txBox="1"/>
          <p:nvPr/>
        </p:nvSpPr>
        <p:spPr>
          <a:xfrm>
            <a:off x="351425" y="433700"/>
            <a:ext cx="8444100" cy="244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000" dirty="0">
              <a:solidFill>
                <a:srgbClr val="0000FF"/>
              </a:solidFill>
              <a:latin typeface="Times New Roman" pitchFamily="18" charset="0"/>
              <a:cs typeface="Times New Roman" pitchFamily="18" charset="0"/>
            </a:endParaRPr>
          </a:p>
        </p:txBody>
      </p:sp>
      <p:sp>
        <p:nvSpPr>
          <p:cNvPr id="12" name="TextBox 11"/>
          <p:cNvSpPr txBox="1"/>
          <p:nvPr/>
        </p:nvSpPr>
        <p:spPr>
          <a:xfrm>
            <a:off x="608400" y="972000"/>
            <a:ext cx="7927200" cy="3508652"/>
          </a:xfrm>
          <a:prstGeom prst="rect">
            <a:avLst/>
          </a:prstGeom>
          <a:noFill/>
        </p:spPr>
        <p:txBody>
          <a:bodyPr wrap="square" rtlCol="0">
            <a:spAutoFit/>
          </a:bodyPr>
          <a:lstStyle/>
          <a:p>
            <a:pPr lvl="0">
              <a:buSzPts val="1100"/>
            </a:pPr>
            <a:r>
              <a:rPr lang="ru" sz="1600" dirty="0">
                <a:latin typeface="Impact"/>
                <a:cs typeface="Impact"/>
              </a:rPr>
              <a:t>Почему для детей с РАС нет специальных дидактических материалов, учебников, да и программы тоже нет. Для них нужно разрабатывать алгоритмы для решения различных задач. Визуальной поддержки нет. Учителя не проучены, не обновляются знания. Тьютер то же самое. Кто во что горазд. Тьютер должен консультировать  родителей по поводу  обучения ребенка,, а у нас наоборот. Родители всех консультируют, просят слушать вебинары, посещать конференции.</a:t>
            </a:r>
          </a:p>
          <a:p>
            <a:pPr lvl="0"/>
            <a:r>
              <a:rPr lang="ru" sz="1600" dirty="0">
                <a:latin typeface="Impact"/>
                <a:cs typeface="Impact"/>
              </a:rPr>
              <a:t> Многие специалисты работающие с нашими детьми, даже не понимают сути заболевания, особенности детей.</a:t>
            </a:r>
          </a:p>
          <a:p>
            <a:pPr lvl="0"/>
            <a:endParaRPr lang="ru" sz="1600" dirty="0">
              <a:latin typeface="Impact"/>
              <a:cs typeface="Impact"/>
            </a:endParaRPr>
          </a:p>
          <a:p>
            <a:pPr lvl="0"/>
            <a:endParaRPr lang="ru" sz="1600" dirty="0">
              <a:latin typeface="Impact"/>
              <a:cs typeface="Impact"/>
            </a:endParaRPr>
          </a:p>
          <a:p>
            <a:pPr lvl="0">
              <a:buSzPts val="1100"/>
            </a:pPr>
            <a:r>
              <a:rPr lang="ru" sz="1600" dirty="0">
                <a:latin typeface="Impact"/>
                <a:cs typeface="Impact"/>
              </a:rPr>
              <a:t>Почему не поднимается существенно зарплата учителя, если у него в классе обучается ребенок-инвалид? Какие добавки или льготы  предусмотрены такому педагога от государства? </a:t>
            </a:r>
          </a:p>
          <a:p>
            <a:endParaRPr lang="ru-RU"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0" y="5017800"/>
            <a:ext cx="9144000" cy="125700"/>
          </a:xfrm>
          <a:prstGeom prst="rect">
            <a:avLst/>
          </a:prstGeom>
          <a:gradFill>
            <a:gsLst>
              <a:gs pos="0">
                <a:srgbClr val="FFFFFF"/>
              </a:gs>
              <a:gs pos="100000">
                <a:srgbClr val="0000FF"/>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0" y="4892100"/>
            <a:ext cx="9145500" cy="125700"/>
          </a:xfrm>
          <a:prstGeom prst="rect">
            <a:avLst/>
          </a:prstGeom>
          <a:gradFill>
            <a:gsLst>
              <a:gs pos="0">
                <a:srgbClr val="FFFFFF"/>
              </a:gs>
              <a:gs pos="100000">
                <a:srgbClr val="FF00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txBox="1"/>
          <p:nvPr/>
        </p:nvSpPr>
        <p:spPr>
          <a:xfrm>
            <a:off x="351425" y="433700"/>
            <a:ext cx="8444100" cy="244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000" dirty="0">
              <a:solidFill>
                <a:srgbClr val="0000FF"/>
              </a:solidFill>
              <a:latin typeface="Times New Roman" pitchFamily="18" charset="0"/>
              <a:cs typeface="Times New Roman" pitchFamily="18" charset="0"/>
            </a:endParaRPr>
          </a:p>
        </p:txBody>
      </p:sp>
      <p:sp>
        <p:nvSpPr>
          <p:cNvPr id="12" name="TextBox 11"/>
          <p:cNvSpPr txBox="1"/>
          <p:nvPr/>
        </p:nvSpPr>
        <p:spPr>
          <a:xfrm>
            <a:off x="608400" y="972000"/>
            <a:ext cx="7927200" cy="2862322"/>
          </a:xfrm>
          <a:prstGeom prst="rect">
            <a:avLst/>
          </a:prstGeom>
          <a:noFill/>
        </p:spPr>
        <p:txBody>
          <a:bodyPr wrap="square" rtlCol="0">
            <a:spAutoFit/>
          </a:bodyPr>
          <a:lstStyle/>
          <a:p>
            <a:pPr lvl="0"/>
            <a:r>
              <a:rPr lang="ru" sz="2000" dirty="0">
                <a:latin typeface="Impact"/>
                <a:cs typeface="Impact"/>
              </a:rPr>
              <a:t>Ребенок учится в 15 общеобразовательной школе Г. ТЮМЕНИ, в коррекционном классе, коррекционная работа Практически не ведется, 1раз в неделю приходит логопед и психолог, чтобы позаниматься 1час ОДНОВРЕМЕННО С 8-Ю ДЕТЬМИ! Руководство школы отвечает, что иных возможностей у них нет, но ведь в других школах есть, и зачем было создавать такой класс? Родители категорически не согласны, приходится за свои деньги и в свое время в частном порядке заниматься с ребенком.</a:t>
            </a:r>
          </a:p>
          <a:p>
            <a:endParaRPr lang="ru-RU" sz="2000" dirty="0">
              <a:latin typeface="Impact"/>
              <a:cs typeface="Impac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0" y="5017800"/>
            <a:ext cx="9144000" cy="125700"/>
          </a:xfrm>
          <a:prstGeom prst="rect">
            <a:avLst/>
          </a:prstGeom>
          <a:gradFill>
            <a:gsLst>
              <a:gs pos="0">
                <a:srgbClr val="FFFFFF"/>
              </a:gs>
              <a:gs pos="100000">
                <a:srgbClr val="0000FF"/>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0" y="4892100"/>
            <a:ext cx="9145500" cy="125700"/>
          </a:xfrm>
          <a:prstGeom prst="rect">
            <a:avLst/>
          </a:prstGeom>
          <a:gradFill>
            <a:gsLst>
              <a:gs pos="0">
                <a:srgbClr val="FFFFFF"/>
              </a:gs>
              <a:gs pos="100000">
                <a:srgbClr val="FF00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txBox="1"/>
          <p:nvPr/>
        </p:nvSpPr>
        <p:spPr>
          <a:xfrm>
            <a:off x="351425" y="433700"/>
            <a:ext cx="8444100" cy="244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000" dirty="0">
              <a:solidFill>
                <a:srgbClr val="0000FF"/>
              </a:solidFill>
              <a:latin typeface="Times New Roman" pitchFamily="18" charset="0"/>
              <a:cs typeface="Times New Roman" pitchFamily="18" charset="0"/>
            </a:endParaRPr>
          </a:p>
        </p:txBody>
      </p:sp>
      <p:sp>
        <p:nvSpPr>
          <p:cNvPr id="2" name="Прямоугольник 1"/>
          <p:cNvSpPr/>
          <p:nvPr/>
        </p:nvSpPr>
        <p:spPr>
          <a:xfrm>
            <a:off x="351425" y="349249"/>
            <a:ext cx="8792575" cy="3416320"/>
          </a:xfrm>
          <a:prstGeom prst="rect">
            <a:avLst/>
          </a:prstGeom>
        </p:spPr>
        <p:txBody>
          <a:bodyPr wrap="square">
            <a:spAutoFit/>
          </a:bodyPr>
          <a:lstStyle/>
          <a:p>
            <a:pPr lvl="0"/>
            <a:r>
              <a:rPr lang="ru-RU" sz="2400" dirty="0" smtClean="0">
                <a:latin typeface="Impact"/>
                <a:cs typeface="Impact"/>
              </a:rPr>
              <a:t>	</a:t>
            </a:r>
            <a:r>
              <a:rPr lang="ru" sz="2400" dirty="0" smtClean="0">
                <a:latin typeface="Impact"/>
                <a:cs typeface="Impact"/>
              </a:rPr>
              <a:t>Существует </a:t>
            </a:r>
            <a:r>
              <a:rPr lang="ru" sz="2400" dirty="0">
                <a:latin typeface="Impact"/>
                <a:cs typeface="Impact"/>
              </a:rPr>
              <a:t>ли норматив по количеству детей в классе, где обучается ребенок-инвалид? Мой ребенок не может обучаться в школе по месту жительства, так как в классах более 30 человек, а в школе учатся вместо 1500 человек 3000 человек. Учеба организована в две смены. Я вынуждена возить своего сына в школу на другой конец города. Инклюзия с пятого класса существует лишь формально. Коррекционных школ нет. Планируется ли разработка ФГОС с пятого класса для детей с ментальными нарушениями?</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0" y="5017800"/>
            <a:ext cx="9144000" cy="125700"/>
          </a:xfrm>
          <a:prstGeom prst="rect">
            <a:avLst/>
          </a:prstGeom>
          <a:gradFill>
            <a:gsLst>
              <a:gs pos="0">
                <a:srgbClr val="FFFFFF"/>
              </a:gs>
              <a:gs pos="100000">
                <a:srgbClr val="0000FF"/>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0" y="4892100"/>
            <a:ext cx="9145500" cy="125700"/>
          </a:xfrm>
          <a:prstGeom prst="rect">
            <a:avLst/>
          </a:prstGeom>
          <a:gradFill>
            <a:gsLst>
              <a:gs pos="0">
                <a:srgbClr val="FFFFFF"/>
              </a:gs>
              <a:gs pos="100000">
                <a:srgbClr val="FF00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txBox="1"/>
          <p:nvPr/>
        </p:nvSpPr>
        <p:spPr>
          <a:xfrm>
            <a:off x="351425" y="433700"/>
            <a:ext cx="8444100" cy="244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000" dirty="0">
              <a:solidFill>
                <a:srgbClr val="0000FF"/>
              </a:solidFill>
              <a:latin typeface="Times New Roman" pitchFamily="18" charset="0"/>
              <a:cs typeface="Times New Roman" pitchFamily="18" charset="0"/>
            </a:endParaRPr>
          </a:p>
        </p:txBody>
      </p:sp>
      <p:sp>
        <p:nvSpPr>
          <p:cNvPr id="12" name="TextBox 11"/>
          <p:cNvSpPr txBox="1"/>
          <p:nvPr/>
        </p:nvSpPr>
        <p:spPr>
          <a:xfrm>
            <a:off x="608400" y="337929"/>
            <a:ext cx="7927200" cy="4678204"/>
          </a:xfrm>
          <a:prstGeom prst="rect">
            <a:avLst/>
          </a:prstGeom>
          <a:noFill/>
        </p:spPr>
        <p:txBody>
          <a:bodyPr wrap="square" rtlCol="0">
            <a:spAutoFit/>
          </a:bodyPr>
          <a:lstStyle/>
          <a:p>
            <a:pPr lvl="0"/>
            <a:r>
              <a:rPr lang="ru" sz="1800" dirty="0">
                <a:latin typeface="Impact"/>
                <a:cs typeface="Impact"/>
              </a:rPr>
              <a:t>Возможно ли ребёнку обучающемуся по адаптированной программе для детей с зпр продолжить учёбу в ООШ в 10-11 классе?</a:t>
            </a:r>
          </a:p>
          <a:p>
            <a:pPr lvl="0"/>
            <a:endParaRPr lang="ru" sz="1800" dirty="0">
              <a:latin typeface="Impact"/>
              <a:cs typeface="Impact"/>
            </a:endParaRPr>
          </a:p>
          <a:p>
            <a:pPr lvl="0"/>
            <a:r>
              <a:rPr lang="ru" sz="1800" dirty="0">
                <a:latin typeface="Impact"/>
                <a:cs typeface="Impact"/>
              </a:rPr>
              <a:t>У моего сына ДЦП, нарушения интеллекта и зрения, ему 17 лет, и положительная динамика от постоянных занятий стала проявляться после 8 лет. Обучение пмпк после моих настойчивых обращений ему рекомендовала только в 11 лет. Тогда он и поступил в первый ( программа СБА) класс коррекционной школы. При поступлении мне сказали, что обычно дети учатся 9 лет, независимо от возраста поступления. Сейчас Алексей в 7 классе и в этом году мне сказали в школе, что это наш последний год обучения - потому что учатся только до 18 лет. Но за прошлый год сын освоил средства дополнительной коммуникации, сейчас как раз больше возможностей продуктивно с ним общаться и двигаться дальше в образовании,  а остался только год. Существуют ли какие то возможности продолжить обучение в коррекционной школе после 18 лет?</a:t>
            </a:r>
          </a:p>
          <a:p>
            <a:pPr lvl="0"/>
            <a:endParaRPr lang="ru" dirty="0"/>
          </a:p>
          <a:p>
            <a:endParaRPr lang="ru-RU"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0" y="5017800"/>
            <a:ext cx="9144000" cy="125700"/>
          </a:xfrm>
          <a:prstGeom prst="rect">
            <a:avLst/>
          </a:prstGeom>
          <a:gradFill>
            <a:gsLst>
              <a:gs pos="0">
                <a:srgbClr val="FFFFFF"/>
              </a:gs>
              <a:gs pos="100000">
                <a:srgbClr val="0000FF"/>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0" y="4892100"/>
            <a:ext cx="9145500" cy="125700"/>
          </a:xfrm>
          <a:prstGeom prst="rect">
            <a:avLst/>
          </a:prstGeom>
          <a:gradFill>
            <a:gsLst>
              <a:gs pos="0">
                <a:srgbClr val="FFFFFF"/>
              </a:gs>
              <a:gs pos="100000">
                <a:srgbClr val="FF00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TextBox 11"/>
          <p:cNvSpPr txBox="1"/>
          <p:nvPr/>
        </p:nvSpPr>
        <p:spPr>
          <a:xfrm>
            <a:off x="513150" y="316764"/>
            <a:ext cx="7927200" cy="5170647"/>
          </a:xfrm>
          <a:prstGeom prst="rect">
            <a:avLst/>
          </a:prstGeom>
          <a:noFill/>
        </p:spPr>
        <p:txBody>
          <a:bodyPr wrap="square" rtlCol="0">
            <a:spAutoFit/>
          </a:bodyPr>
          <a:lstStyle/>
          <a:p>
            <a:pPr lvl="0"/>
            <a:r>
              <a:rPr lang="ru" sz="1800" dirty="0">
                <a:latin typeface="Impact"/>
                <a:cs typeface="Impact"/>
              </a:rPr>
              <a:t>Планируется ли создание рабочих мест с сопровождением или кабинетов трудотерапии для молодежи с ментальными нарушениями?</a:t>
            </a:r>
          </a:p>
          <a:p>
            <a:pPr lvl="0"/>
            <a:endParaRPr lang="ru" sz="1800" dirty="0">
              <a:latin typeface="Impact"/>
              <a:cs typeface="Impact"/>
            </a:endParaRPr>
          </a:p>
          <a:p>
            <a:pPr lvl="0"/>
            <a:r>
              <a:rPr lang="ru" sz="1800" dirty="0">
                <a:latin typeface="Impact"/>
                <a:cs typeface="Impact"/>
              </a:rPr>
              <a:t>Почему в нашем городе (Заводоуковск) сократили единственную коррекционную школу и отсутствуют кор. классы для нуждающихся детей? Инклюзивная форма образования подходит не всем детям с инвалидностью, поэтому единственный вариант - домашнее обучение.  </a:t>
            </a:r>
          </a:p>
          <a:p>
            <a:pPr lvl="0"/>
            <a:endParaRPr lang="ru" sz="1800" dirty="0">
              <a:latin typeface="Impact"/>
              <a:cs typeface="Impact"/>
            </a:endParaRPr>
          </a:p>
          <a:p>
            <a:pPr lvl="0"/>
            <a:r>
              <a:rPr lang="ru" sz="1800" dirty="0">
                <a:latin typeface="Impact"/>
                <a:cs typeface="Impact"/>
              </a:rPr>
              <a:t>Будет ли разработана система итоговой аттестации для выпускников коррекционных школ (обучающихся по восьмому виду), с целью оценки качества обучения их образовательным учреждением?</a:t>
            </a:r>
          </a:p>
          <a:p>
            <a:pPr lvl="0"/>
            <a:endParaRPr lang="ru" sz="1800" dirty="0">
              <a:latin typeface="Impact"/>
              <a:cs typeface="Impact"/>
            </a:endParaRPr>
          </a:p>
          <a:p>
            <a:pPr lvl="0"/>
            <a:r>
              <a:rPr lang="ru" sz="1800" dirty="0">
                <a:latin typeface="Impact"/>
                <a:cs typeface="Impact"/>
              </a:rPr>
              <a:t>Планируется ли создание учреждений по трудовой занятости и обучению для молодежи с ОВЗ, старше 18 лет?</a:t>
            </a:r>
          </a:p>
          <a:p>
            <a:pPr lvl="0"/>
            <a:endParaRPr lang="ru" sz="1800" dirty="0">
              <a:latin typeface="Impact"/>
              <a:cs typeface="Impact"/>
            </a:endParaRPr>
          </a:p>
          <a:p>
            <a:pPr lvl="0"/>
            <a:r>
              <a:rPr lang="ru" sz="1800" dirty="0">
                <a:latin typeface="Impact"/>
                <a:cs typeface="Impact"/>
              </a:rPr>
              <a:t>Возможно ли обучающемуся по АОП для детей с зпр пойти в 10 класс ?</a:t>
            </a:r>
          </a:p>
          <a:p>
            <a:pPr lvl="0"/>
            <a:endParaRPr lang="ru" dirty="0"/>
          </a:p>
          <a:p>
            <a:pPr lvl="0"/>
            <a:endParaRPr lang="ru" dirty="0"/>
          </a:p>
          <a:p>
            <a:endParaRPr lang="ru-RU"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0" y="5017800"/>
            <a:ext cx="9144000" cy="125700"/>
          </a:xfrm>
          <a:prstGeom prst="rect">
            <a:avLst/>
          </a:prstGeom>
          <a:gradFill>
            <a:gsLst>
              <a:gs pos="0">
                <a:srgbClr val="FFFFFF"/>
              </a:gs>
              <a:gs pos="100000">
                <a:srgbClr val="0000FF"/>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0" y="4892100"/>
            <a:ext cx="9145500" cy="125700"/>
          </a:xfrm>
          <a:prstGeom prst="rect">
            <a:avLst/>
          </a:prstGeom>
          <a:gradFill>
            <a:gsLst>
              <a:gs pos="0">
                <a:srgbClr val="FFFFFF"/>
              </a:gs>
              <a:gs pos="100000">
                <a:srgbClr val="FF00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txBox="1"/>
          <p:nvPr/>
        </p:nvSpPr>
        <p:spPr>
          <a:xfrm>
            <a:off x="351425" y="433700"/>
            <a:ext cx="8444100" cy="244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000" dirty="0">
              <a:solidFill>
                <a:srgbClr val="0000FF"/>
              </a:solidFill>
              <a:latin typeface="Times New Roman" pitchFamily="18" charset="0"/>
              <a:cs typeface="Times New Roman" pitchFamily="18" charset="0"/>
            </a:endParaRPr>
          </a:p>
        </p:txBody>
      </p:sp>
      <p:sp>
        <p:nvSpPr>
          <p:cNvPr id="12" name="TextBox 11"/>
          <p:cNvSpPr txBox="1"/>
          <p:nvPr/>
        </p:nvSpPr>
        <p:spPr>
          <a:xfrm>
            <a:off x="608400" y="311408"/>
            <a:ext cx="7927200" cy="4616648"/>
          </a:xfrm>
          <a:prstGeom prst="rect">
            <a:avLst/>
          </a:prstGeom>
          <a:noFill/>
        </p:spPr>
        <p:txBody>
          <a:bodyPr wrap="square" rtlCol="0">
            <a:spAutoFit/>
          </a:bodyPr>
          <a:lstStyle/>
          <a:p>
            <a:pPr lvl="0"/>
            <a:r>
              <a:rPr lang="ru" dirty="0">
                <a:latin typeface="Impact"/>
                <a:cs typeface="Impact"/>
              </a:rPr>
              <a:t>При планировании домашнего обучения на «второстепенные» предметы отводится 0,1 ч в неделю, то есть 1/10 от 40 минут урока. Например, 4  минуты в неделю  на рисование. Или коррекционные занятия с логопедом тоже 0,1 ч. Значит, логопед будет приходить 1 раз в месяц на 16 минут - всего восемь занятий за год. Что за это время можно сделать, какую цель достичь? Только разминку для языка, а на структуру слова , предложения, развитие речи, наполнение лексики времени специалисту не даётся. Почему по коррекционной программе на коррекцию не предусмотрено часов для нужных специалистов? И хотелось бы занятий и с логопедом, и педагогом-психологом. И не по 4 минуты в неделю!</a:t>
            </a:r>
          </a:p>
          <a:p>
            <a:pPr lvl="0"/>
            <a:endParaRPr lang="ru" dirty="0">
              <a:latin typeface="Impact"/>
              <a:cs typeface="Impact"/>
            </a:endParaRPr>
          </a:p>
          <a:p>
            <a:pPr lvl="0">
              <a:buSzPts val="1100"/>
            </a:pPr>
            <a:r>
              <a:rPr lang="ru" dirty="0">
                <a:latin typeface="Impact"/>
                <a:cs typeface="Impact"/>
              </a:rPr>
              <a:t>Необходимы коррекционные образовательные учреждения для комплексной абилитации детей с сочетанными нарушениями. Если у ребёнка РАС и тугоухость, например: в образовательном учреждении для детей с РАС не знают, как работать с детьми со сниженным слухом. В образовательном учреждении для слабослышащих не понимают, как обучать ребёнка с поведенческими проблемами. Итог: ни в одном образовательном учреждении нет результата от обучения. Если у ребёнка кроме этого есть нарушения в опорно - двигательном аппарате, ни в одном из учреждений нет коррекции в этом направлении (АФК, сенсорная интеграция и проч). Т. е. образовательные учреждения узконаправлены, нет комплексного подхода к абилитации и адаптации ребёнка. Будет ли оно создано? Кроме того, занятия с дефектологами (логопед, сурдопедагог, психолог и проч) длятся 15-20 минут, этого недостаточно. Пл словам администрации школ, садов, это вызвано нехваткой кадров. Каким образом планируется решать эту проблему?</a:t>
            </a:r>
          </a:p>
          <a:p>
            <a:endParaRPr lang="ru-RU"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0" y="5017800"/>
            <a:ext cx="9144000" cy="125700"/>
          </a:xfrm>
          <a:prstGeom prst="rect">
            <a:avLst/>
          </a:prstGeom>
          <a:gradFill>
            <a:gsLst>
              <a:gs pos="0">
                <a:srgbClr val="FFFFFF"/>
              </a:gs>
              <a:gs pos="100000">
                <a:srgbClr val="0000FF"/>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0" y="4892100"/>
            <a:ext cx="9145500" cy="125700"/>
          </a:xfrm>
          <a:prstGeom prst="rect">
            <a:avLst/>
          </a:prstGeom>
          <a:gradFill>
            <a:gsLst>
              <a:gs pos="0">
                <a:srgbClr val="FFFFFF"/>
              </a:gs>
              <a:gs pos="100000">
                <a:srgbClr val="FF00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txBox="1"/>
          <p:nvPr/>
        </p:nvSpPr>
        <p:spPr>
          <a:xfrm>
            <a:off x="351425" y="433700"/>
            <a:ext cx="8444100" cy="244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000" dirty="0">
              <a:solidFill>
                <a:srgbClr val="0000FF"/>
              </a:solidFill>
              <a:latin typeface="Times New Roman" pitchFamily="18" charset="0"/>
              <a:cs typeface="Times New Roman" pitchFamily="18" charset="0"/>
            </a:endParaRPr>
          </a:p>
        </p:txBody>
      </p:sp>
      <p:sp>
        <p:nvSpPr>
          <p:cNvPr id="12" name="TextBox 11"/>
          <p:cNvSpPr txBox="1"/>
          <p:nvPr/>
        </p:nvSpPr>
        <p:spPr>
          <a:xfrm>
            <a:off x="534317" y="187533"/>
            <a:ext cx="7927200" cy="4832092"/>
          </a:xfrm>
          <a:prstGeom prst="rect">
            <a:avLst/>
          </a:prstGeom>
          <a:noFill/>
        </p:spPr>
        <p:txBody>
          <a:bodyPr wrap="square" rtlCol="0">
            <a:spAutoFit/>
          </a:bodyPr>
          <a:lstStyle/>
          <a:p>
            <a:pPr lvl="0"/>
            <a:r>
              <a:rPr lang="ru" dirty="0">
                <a:latin typeface="Impact"/>
                <a:cs typeface="Impact"/>
              </a:rPr>
              <a:t>Моему ребенку исполнилось 7 лет 22.08.2011. На городскую Пмпк я предоставила заключение, что ребенок частоболеющий и ему требуется отсрочка от школы. Комиссия категорически отказалась принимать во внимание этот документ, а также мои доводы и отсылки к законодательству РФ о том, что ребенок имеет право пойти в школу не только с 8  лет, но и с 9. Был определен вид обучения.  Поскольку я была не согласна с решением комиссии  , я записалась на личный прием к директору областного департамента образования, и там мой вопрос был решен. Нам пришлось повторно пройти пмпк, уже областную. Почему я пошла сразу  к директору, а не записалась на повторное пмпк? Потому что моя проблема не решилась бы. На родителей оказывается давление в корсадах, на  пмпк о том, что дети, кому на 1 сент исполнилось 7 лет, не имеют права готовиться к школе еще год.  Законы трактуется специалистами не в пользу ребенка, его состояние не учитывается.  Комиссии пмпк г.Тюмени и Тюменской области действуют ПРОТИВ интересов ребенка!  Я свою проблему решила, потратив время и нервы. Но сотни родителей оказываются в такой же ситуации каждый год. Прошу разобраться в ситуации, которая действиями специалистов на местах нарушает конституционные права детей!</a:t>
            </a:r>
          </a:p>
          <a:p>
            <a:pPr lvl="0"/>
            <a:endParaRPr lang="ru" dirty="0">
              <a:latin typeface="Impact"/>
              <a:cs typeface="Impact"/>
            </a:endParaRPr>
          </a:p>
          <a:p>
            <a:pPr lvl="0"/>
            <a:r>
              <a:rPr lang="ru" dirty="0">
                <a:latin typeface="Impact"/>
                <a:cs typeface="Impact"/>
              </a:rPr>
              <a:t>Почему нарушают законодательство принудительно отправляя ребенка в школу с 7 лет. Хотя имеем право обучаться с 8 лет?</a:t>
            </a:r>
          </a:p>
          <a:p>
            <a:pPr lvl="0"/>
            <a:endParaRPr lang="ru" dirty="0">
              <a:latin typeface="Impact"/>
              <a:cs typeface="Impact"/>
            </a:endParaRPr>
          </a:p>
          <a:p>
            <a:pPr lvl="0"/>
            <a:r>
              <a:rPr lang="ru" dirty="0">
                <a:latin typeface="Impact"/>
                <a:cs typeface="Impact"/>
              </a:rPr>
              <a:t>Возможно ли ребенка с зпрр и рас выпускать из детского сада в 8 лет. Т.к. ребенок не успевает освоить все навыки необходимые для школы.</a:t>
            </a:r>
          </a:p>
          <a:p>
            <a:pPr lvl="0"/>
            <a:endParaRPr lang="ru" dirty="0"/>
          </a:p>
          <a:p>
            <a:endParaRPr lang="ru-RU"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0" y="5017800"/>
            <a:ext cx="9144000" cy="125700"/>
          </a:xfrm>
          <a:prstGeom prst="rect">
            <a:avLst/>
          </a:prstGeom>
          <a:gradFill>
            <a:gsLst>
              <a:gs pos="0">
                <a:srgbClr val="FFFFFF"/>
              </a:gs>
              <a:gs pos="100000">
                <a:srgbClr val="0000FF"/>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0" y="4892100"/>
            <a:ext cx="9145500" cy="125700"/>
          </a:xfrm>
          <a:prstGeom prst="rect">
            <a:avLst/>
          </a:prstGeom>
          <a:gradFill>
            <a:gsLst>
              <a:gs pos="0">
                <a:srgbClr val="FFFFFF"/>
              </a:gs>
              <a:gs pos="100000">
                <a:srgbClr val="FF00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TextBox 11"/>
          <p:cNvSpPr txBox="1"/>
          <p:nvPr/>
        </p:nvSpPr>
        <p:spPr>
          <a:xfrm>
            <a:off x="608400" y="400867"/>
            <a:ext cx="7519600" cy="5170646"/>
          </a:xfrm>
          <a:prstGeom prst="rect">
            <a:avLst/>
          </a:prstGeom>
          <a:noFill/>
        </p:spPr>
        <p:txBody>
          <a:bodyPr wrap="square" rtlCol="0">
            <a:spAutoFit/>
          </a:bodyPr>
          <a:lstStyle/>
          <a:p>
            <a:pPr marL="285750" lvl="0" indent="-285750">
              <a:buFont typeface="Arial"/>
              <a:buChar char="•"/>
            </a:pPr>
            <a:r>
              <a:rPr lang="ru" sz="1600" dirty="0">
                <a:latin typeface="Impact"/>
              </a:rPr>
              <a:t>Почему ПМПК отказывают вписать тьютора? </a:t>
            </a:r>
          </a:p>
          <a:p>
            <a:pPr marL="285750" lvl="0" indent="-285750">
              <a:buFont typeface="Arial"/>
              <a:buChar char="•"/>
            </a:pPr>
            <a:r>
              <a:rPr lang="ru" sz="1600" dirty="0">
                <a:latin typeface="Impact"/>
              </a:rPr>
              <a:t>Когда будет правильное инклюзивное образование в России</a:t>
            </a:r>
            <a:r>
              <a:rPr lang="ru" sz="1600" dirty="0" smtClean="0">
                <a:latin typeface="Impact"/>
              </a:rPr>
              <a:t>?</a:t>
            </a:r>
            <a:endParaRPr lang="ru" sz="1600" dirty="0">
              <a:latin typeface="Impact"/>
            </a:endParaRPr>
          </a:p>
          <a:p>
            <a:pPr marL="285750" lvl="0" indent="-285750">
              <a:buFont typeface="Arial"/>
              <a:buChar char="•"/>
            </a:pPr>
            <a:r>
              <a:rPr lang="ru" sz="1600" dirty="0">
                <a:latin typeface="Impact"/>
              </a:rPr>
              <a:t>Возможность организации платной школы для детей с ОВЗ с наличием квалифицированных специалистов</a:t>
            </a:r>
            <a:r>
              <a:rPr lang="ru" sz="1600" dirty="0" smtClean="0">
                <a:latin typeface="Impact"/>
              </a:rPr>
              <a:t>.</a:t>
            </a:r>
            <a:endParaRPr lang="ru" sz="1600" dirty="0">
              <a:latin typeface="Impact"/>
            </a:endParaRPr>
          </a:p>
          <a:p>
            <a:pPr marL="285750" lvl="0" indent="-285750">
              <a:buFont typeface="Arial"/>
              <a:buChar char="•"/>
            </a:pPr>
            <a:r>
              <a:rPr lang="ru" sz="1600" dirty="0">
                <a:latin typeface="Impact"/>
              </a:rPr>
              <a:t>П</a:t>
            </a:r>
            <a:r>
              <a:rPr lang="ru" sz="1600" dirty="0" smtClean="0">
                <a:latin typeface="Impact"/>
              </a:rPr>
              <a:t>омощь </a:t>
            </a:r>
            <a:r>
              <a:rPr lang="ru" sz="1600" dirty="0">
                <a:latin typeface="Impact"/>
              </a:rPr>
              <a:t>ребёнку с аутизмом в адаптации к окружающему миру, Воспитатели в садике не могут,не знают и не хотят в группе с 35 детьми заниматься особым ребёнком</a:t>
            </a:r>
            <a:r>
              <a:rPr lang="ru" sz="1600" dirty="0" smtClean="0">
                <a:latin typeface="Impact"/>
              </a:rPr>
              <a:t>.</a:t>
            </a:r>
            <a:endParaRPr lang="ru" sz="1600" dirty="0">
              <a:latin typeface="Impact"/>
            </a:endParaRPr>
          </a:p>
          <a:p>
            <a:pPr marL="285750" lvl="0" indent="-285750">
              <a:buFont typeface="Arial"/>
              <a:buChar char="•"/>
            </a:pPr>
            <a:r>
              <a:rPr lang="ru" sz="1600" dirty="0">
                <a:latin typeface="Impact"/>
              </a:rPr>
              <a:t>Когда в России будет оборудованы классы для обучения детей с ОВЗ и подготовлены педагоги? </a:t>
            </a:r>
          </a:p>
          <a:p>
            <a:pPr marL="285750" lvl="0" indent="-285750">
              <a:buFont typeface="Arial"/>
              <a:buChar char="•"/>
            </a:pPr>
            <a:r>
              <a:rPr lang="ru" sz="1600" dirty="0" smtClean="0">
                <a:latin typeface="Impact"/>
              </a:rPr>
              <a:t>Почему </a:t>
            </a:r>
            <a:r>
              <a:rPr lang="ru" sz="1600" dirty="0">
                <a:latin typeface="Impact"/>
              </a:rPr>
              <a:t>руководство школы и педагоги (вместо того чтобы выполнять свои обязанности) настойчиво хотят перевести ребенка в спец.класс другой школы, которая находится далеко от места жительства. А мне с таким ребенком просто тяжело туда добираться, тем более в общественном транспорте</a:t>
            </a:r>
            <a:r>
              <a:rPr lang="ru" sz="1600" dirty="0" smtClean="0">
                <a:latin typeface="Impact"/>
              </a:rPr>
              <a:t>.</a:t>
            </a:r>
            <a:endParaRPr lang="ru" sz="1600" dirty="0">
              <a:latin typeface="Impact"/>
            </a:endParaRPr>
          </a:p>
          <a:p>
            <a:pPr marL="285750" lvl="0" indent="-285750">
              <a:buFont typeface="Arial"/>
              <a:buChar char="•"/>
            </a:pPr>
            <a:r>
              <a:rPr lang="ru" sz="1600" dirty="0">
                <a:latin typeface="Impact"/>
              </a:rPr>
              <a:t>Будут ли все педагоги </a:t>
            </a:r>
            <a:r>
              <a:rPr lang="ru" sz="1600" dirty="0" smtClean="0">
                <a:latin typeface="Impact"/>
              </a:rPr>
              <a:t>компетентны</a:t>
            </a:r>
            <a:r>
              <a:rPr lang="ru" sz="1600" dirty="0">
                <a:latin typeface="Impact"/>
              </a:rPr>
              <a:t>? Зачем работают люди если это не их стихия</a:t>
            </a:r>
            <a:r>
              <a:rPr lang="ru" sz="1600" dirty="0" smtClean="0">
                <a:latin typeface="Impact"/>
              </a:rPr>
              <a:t>?</a:t>
            </a:r>
            <a:endParaRPr lang="ru" sz="1600" dirty="0">
              <a:latin typeface="Impact"/>
            </a:endParaRPr>
          </a:p>
          <a:p>
            <a:pPr marL="285750" lvl="0" indent="-285750">
              <a:buSzPts val="1100"/>
              <a:buFont typeface="Arial"/>
              <a:buChar char="•"/>
            </a:pPr>
            <a:r>
              <a:rPr lang="ru" sz="1600" dirty="0">
                <a:latin typeface="Impact"/>
              </a:rPr>
              <a:t>В соответствии с заключением пмпк логопед был предоставлен спустя больше года!!! Объясняют загруженностью и большим количеством детей. Однако, берут Платников.</a:t>
            </a:r>
          </a:p>
          <a:p>
            <a:pPr lvl="0"/>
            <a:endParaRPr lang="ru" dirty="0"/>
          </a:p>
          <a:p>
            <a:pPr lvl="0"/>
            <a:r>
              <a:rPr lang="ru" dirty="0" smtClean="0"/>
              <a:t> </a:t>
            </a:r>
            <a:endParaRPr lang="ru" dirty="0"/>
          </a:p>
          <a:p>
            <a:pPr lvl="0"/>
            <a:endParaRPr lang="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0" y="5017800"/>
            <a:ext cx="9144000" cy="125700"/>
          </a:xfrm>
          <a:prstGeom prst="rect">
            <a:avLst/>
          </a:prstGeom>
          <a:gradFill>
            <a:gsLst>
              <a:gs pos="0">
                <a:srgbClr val="FFFFFF"/>
              </a:gs>
              <a:gs pos="100000">
                <a:srgbClr val="0000FF"/>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0" y="4892100"/>
            <a:ext cx="9145500" cy="125700"/>
          </a:xfrm>
          <a:prstGeom prst="rect">
            <a:avLst/>
          </a:prstGeom>
          <a:gradFill>
            <a:gsLst>
              <a:gs pos="0">
                <a:srgbClr val="FFFFFF"/>
              </a:gs>
              <a:gs pos="100000">
                <a:srgbClr val="FF00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txBox="1"/>
          <p:nvPr/>
        </p:nvSpPr>
        <p:spPr>
          <a:xfrm>
            <a:off x="351425" y="433700"/>
            <a:ext cx="8444100" cy="244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000" dirty="0">
              <a:solidFill>
                <a:srgbClr val="0000FF"/>
              </a:solidFill>
              <a:latin typeface="Times New Roman" pitchFamily="18" charset="0"/>
              <a:cs typeface="Times New Roman" pitchFamily="18" charset="0"/>
            </a:endParaRPr>
          </a:p>
        </p:txBody>
      </p:sp>
      <p:sp>
        <p:nvSpPr>
          <p:cNvPr id="12" name="TextBox 11"/>
          <p:cNvSpPr txBox="1"/>
          <p:nvPr/>
        </p:nvSpPr>
        <p:spPr>
          <a:xfrm>
            <a:off x="608400" y="972000"/>
            <a:ext cx="7927200" cy="830997"/>
          </a:xfrm>
          <a:prstGeom prst="rect">
            <a:avLst/>
          </a:prstGeom>
          <a:noFill/>
        </p:spPr>
        <p:txBody>
          <a:bodyPr wrap="square" rtlCol="0">
            <a:spAutoFit/>
          </a:bodyPr>
          <a:lstStyle/>
          <a:p>
            <a:pPr algn="ctr"/>
            <a:r>
              <a:rPr lang="ru" sz="2400" dirty="0">
                <a:solidFill>
                  <a:srgbClr val="FF0000"/>
                </a:solidFill>
                <a:latin typeface="Impact"/>
              </a:rPr>
              <a:t>Благодарна от всего сердца,  </a:t>
            </a:r>
            <a:endParaRPr lang="ru-RU" sz="2400" dirty="0" smtClean="0">
              <a:solidFill>
                <a:srgbClr val="FF0000"/>
              </a:solidFill>
              <a:latin typeface="Impact"/>
            </a:endParaRPr>
          </a:p>
          <a:p>
            <a:pPr algn="ctr"/>
            <a:r>
              <a:rPr lang="ru" sz="2400" dirty="0" smtClean="0">
                <a:solidFill>
                  <a:srgbClr val="FF0000"/>
                </a:solidFill>
                <a:latin typeface="Impact"/>
              </a:rPr>
              <a:t>за </a:t>
            </a:r>
            <a:r>
              <a:rPr lang="ru" sz="2400" dirty="0">
                <a:solidFill>
                  <a:srgbClr val="FF0000"/>
                </a:solidFill>
                <a:latin typeface="Impact"/>
              </a:rPr>
              <a:t>то, что делают для наших </a:t>
            </a:r>
            <a:r>
              <a:rPr lang="ru" sz="2400" dirty="0" smtClean="0">
                <a:solidFill>
                  <a:srgbClr val="FF0000"/>
                </a:solidFill>
                <a:latin typeface="Impact"/>
              </a:rPr>
              <a:t>детей</a:t>
            </a:r>
            <a:r>
              <a:rPr lang="ru-RU" sz="2400" dirty="0" smtClean="0">
                <a:solidFill>
                  <a:srgbClr val="FF0000"/>
                </a:solidFill>
                <a:latin typeface="Impact"/>
              </a:rPr>
              <a:t>!!!</a:t>
            </a:r>
            <a:endParaRPr lang="ru-RU" sz="2400" dirty="0">
              <a:solidFill>
                <a:srgbClr val="FF0000"/>
              </a:solidFill>
              <a:latin typeface="Impact"/>
              <a:cs typeface="Times New Roman" pitchFamily="18" charset="0"/>
            </a:endParaRPr>
          </a:p>
        </p:txBody>
      </p:sp>
      <p:pic>
        <p:nvPicPr>
          <p:cNvPr id="8" name="Google Shape;58;p13"/>
          <p:cNvPicPr preferRelativeResize="0"/>
          <p:nvPr/>
        </p:nvPicPr>
        <p:blipFill rotWithShape="1">
          <a:blip r:embed="rId3">
            <a:alphaModFix/>
          </a:blip>
          <a:srcRect l="10256" t="12284" r="12451" b="11081"/>
          <a:stretch/>
        </p:blipFill>
        <p:spPr>
          <a:xfrm>
            <a:off x="2064596" y="2243666"/>
            <a:ext cx="5248487" cy="24211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0" y="5017800"/>
            <a:ext cx="9144000" cy="125700"/>
          </a:xfrm>
          <a:prstGeom prst="rect">
            <a:avLst/>
          </a:prstGeom>
          <a:gradFill>
            <a:gsLst>
              <a:gs pos="0">
                <a:srgbClr val="FFFFFF"/>
              </a:gs>
              <a:gs pos="100000">
                <a:srgbClr val="0000FF"/>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0" y="4892100"/>
            <a:ext cx="9145500" cy="125700"/>
          </a:xfrm>
          <a:prstGeom prst="rect">
            <a:avLst/>
          </a:prstGeom>
          <a:gradFill>
            <a:gsLst>
              <a:gs pos="0">
                <a:srgbClr val="FFFFFF"/>
              </a:gs>
              <a:gs pos="100000">
                <a:srgbClr val="FF00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txBox="1"/>
          <p:nvPr/>
        </p:nvSpPr>
        <p:spPr>
          <a:xfrm>
            <a:off x="351425" y="433700"/>
            <a:ext cx="8444100" cy="244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ru" sz="2000" dirty="0" smtClean="0">
                <a:solidFill>
                  <a:srgbClr val="0000FF"/>
                </a:solidFill>
                <a:latin typeface="Times New Roman" pitchFamily="18" charset="0"/>
                <a:cs typeface="Times New Roman" pitchFamily="18" charset="0"/>
              </a:rPr>
              <a:t>Заголовок слайда</a:t>
            </a:r>
            <a:endParaRPr sz="2000">
              <a:solidFill>
                <a:srgbClr val="0000FF"/>
              </a:solidFill>
              <a:latin typeface="Times New Roman" pitchFamily="18" charset="0"/>
              <a:cs typeface="Times New Roman" pitchFamily="18" charset="0"/>
            </a:endParaRPr>
          </a:p>
        </p:txBody>
      </p:sp>
      <p:sp>
        <p:nvSpPr>
          <p:cNvPr id="12" name="TextBox 11"/>
          <p:cNvSpPr txBox="1"/>
          <p:nvPr/>
        </p:nvSpPr>
        <p:spPr>
          <a:xfrm>
            <a:off x="608400" y="972000"/>
            <a:ext cx="7927200" cy="307777"/>
          </a:xfrm>
          <a:prstGeom prst="rect">
            <a:avLst/>
          </a:prstGeom>
          <a:noFill/>
        </p:spPr>
        <p:txBody>
          <a:bodyPr wrap="square" rtlCol="0">
            <a:spAutoFit/>
          </a:bodyPr>
          <a:lstStyle/>
          <a:p>
            <a:r>
              <a:rPr lang="ru-RU" dirty="0" smtClean="0">
                <a:latin typeface="Times New Roman" pitchFamily="18" charset="0"/>
                <a:cs typeface="Times New Roman" pitchFamily="18" charset="0"/>
              </a:rPr>
              <a:t>Текст</a:t>
            </a:r>
            <a:endParaRPr lang="ru-RU" dirty="0">
              <a:latin typeface="Times New Roman" pitchFamily="18" charset="0"/>
              <a:cs typeface="Times New Roman" pitchFamily="18" charset="0"/>
            </a:endParaRPr>
          </a:p>
        </p:txBody>
      </p:sp>
      <p:pic>
        <p:nvPicPr>
          <p:cNvPr id="8" name="Google Shape;75;p15" title="Points scored"/>
          <p:cNvPicPr preferRelativeResize="0"/>
          <p:nvPr/>
        </p:nvPicPr>
        <p:blipFill>
          <a:blip r:embed="rId3">
            <a:alphaModFix/>
          </a:blip>
          <a:stretch>
            <a:fillRect/>
          </a:stretch>
        </p:blipFill>
        <p:spPr>
          <a:xfrm>
            <a:off x="351425" y="351075"/>
            <a:ext cx="8792575" cy="45410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0" y="5017800"/>
            <a:ext cx="9144000" cy="125700"/>
          </a:xfrm>
          <a:prstGeom prst="rect">
            <a:avLst/>
          </a:prstGeom>
          <a:gradFill>
            <a:gsLst>
              <a:gs pos="0">
                <a:srgbClr val="FFFFFF"/>
              </a:gs>
              <a:gs pos="100000">
                <a:srgbClr val="0000FF"/>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0" y="4892100"/>
            <a:ext cx="9145500" cy="125700"/>
          </a:xfrm>
          <a:prstGeom prst="rect">
            <a:avLst/>
          </a:prstGeom>
          <a:gradFill>
            <a:gsLst>
              <a:gs pos="0">
                <a:srgbClr val="FFFFFF"/>
              </a:gs>
              <a:gs pos="100000">
                <a:srgbClr val="FF00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txBox="1"/>
          <p:nvPr/>
        </p:nvSpPr>
        <p:spPr>
          <a:xfrm>
            <a:off x="351425" y="433700"/>
            <a:ext cx="8444100" cy="244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ru" sz="2000" dirty="0" smtClean="0">
                <a:solidFill>
                  <a:srgbClr val="0000FF"/>
                </a:solidFill>
                <a:latin typeface="Times New Roman" pitchFamily="18" charset="0"/>
                <a:cs typeface="Times New Roman" pitchFamily="18" charset="0"/>
              </a:rPr>
              <a:t>Заголовок слайда</a:t>
            </a:r>
            <a:endParaRPr sz="2000">
              <a:solidFill>
                <a:srgbClr val="0000FF"/>
              </a:solidFill>
              <a:latin typeface="Times New Roman" pitchFamily="18" charset="0"/>
              <a:cs typeface="Times New Roman" pitchFamily="18" charset="0"/>
            </a:endParaRPr>
          </a:p>
        </p:txBody>
      </p:sp>
      <p:sp>
        <p:nvSpPr>
          <p:cNvPr id="12" name="TextBox 11"/>
          <p:cNvSpPr txBox="1"/>
          <p:nvPr/>
        </p:nvSpPr>
        <p:spPr>
          <a:xfrm>
            <a:off x="608400" y="972000"/>
            <a:ext cx="7927200" cy="307777"/>
          </a:xfrm>
          <a:prstGeom prst="rect">
            <a:avLst/>
          </a:prstGeom>
          <a:noFill/>
        </p:spPr>
        <p:txBody>
          <a:bodyPr wrap="square" rtlCol="0">
            <a:spAutoFit/>
          </a:bodyPr>
          <a:lstStyle/>
          <a:p>
            <a:r>
              <a:rPr lang="ru-RU" dirty="0" smtClean="0">
                <a:latin typeface="Times New Roman" pitchFamily="18" charset="0"/>
                <a:cs typeface="Times New Roman" pitchFamily="18" charset="0"/>
              </a:rPr>
              <a:t>Текст</a:t>
            </a:r>
            <a:endParaRPr lang="ru-RU" dirty="0">
              <a:latin typeface="Times New Roman" pitchFamily="18" charset="0"/>
              <a:cs typeface="Times New Roman" pitchFamily="18" charset="0"/>
            </a:endParaRPr>
          </a:p>
        </p:txBody>
      </p:sp>
      <p:pic>
        <p:nvPicPr>
          <p:cNvPr id="8" name="Google Shape;86;p17" title="Points scored"/>
          <p:cNvPicPr preferRelativeResize="0"/>
          <p:nvPr/>
        </p:nvPicPr>
        <p:blipFill>
          <a:blip r:embed="rId3">
            <a:alphaModFix/>
          </a:blip>
          <a:stretch>
            <a:fillRect/>
          </a:stretch>
        </p:blipFill>
        <p:spPr>
          <a:xfrm>
            <a:off x="608401" y="433700"/>
            <a:ext cx="7682504" cy="435564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0" y="5017800"/>
            <a:ext cx="9144000" cy="125700"/>
          </a:xfrm>
          <a:prstGeom prst="rect">
            <a:avLst/>
          </a:prstGeom>
          <a:gradFill>
            <a:gsLst>
              <a:gs pos="0">
                <a:srgbClr val="FFFFFF"/>
              </a:gs>
              <a:gs pos="100000">
                <a:srgbClr val="0000FF"/>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0" y="4892100"/>
            <a:ext cx="9145500" cy="125700"/>
          </a:xfrm>
          <a:prstGeom prst="rect">
            <a:avLst/>
          </a:prstGeom>
          <a:gradFill>
            <a:gsLst>
              <a:gs pos="0">
                <a:srgbClr val="FFFFFF"/>
              </a:gs>
              <a:gs pos="100000">
                <a:srgbClr val="FF00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txBox="1"/>
          <p:nvPr/>
        </p:nvSpPr>
        <p:spPr>
          <a:xfrm>
            <a:off x="351425" y="433699"/>
            <a:ext cx="8444100" cy="1146135"/>
          </a:xfrm>
          <a:prstGeom prst="rect">
            <a:avLst/>
          </a:prstGeom>
          <a:noFill/>
          <a:ln>
            <a:noFill/>
          </a:ln>
        </p:spPr>
        <p:txBody>
          <a:bodyPr spcFirstLastPara="1" wrap="square" lIns="91425" tIns="91425" rIns="91425" bIns="91425" anchor="ctr" anchorCtr="0">
            <a:noAutofit/>
          </a:bodyPr>
          <a:lstStyle/>
          <a:p>
            <a:pPr lvl="0" algn="ctr"/>
            <a:r>
              <a:rPr lang="ru" sz="2800" dirty="0" smtClean="0">
                <a:solidFill>
                  <a:srgbClr val="0000FF"/>
                </a:solidFill>
                <a:latin typeface="Impact"/>
                <a:cs typeface="Impact"/>
              </a:rPr>
              <a:t>Причины</a:t>
            </a:r>
            <a:r>
              <a:rPr lang="ru" sz="2800" dirty="0">
                <a:solidFill>
                  <a:srgbClr val="0000FF"/>
                </a:solidFill>
                <a:latin typeface="Impact"/>
                <a:cs typeface="Impact"/>
              </a:rPr>
              <a:t>, по которым ребенок не посещает образовательное </a:t>
            </a:r>
            <a:r>
              <a:rPr lang="ru" sz="2800" dirty="0" smtClean="0">
                <a:solidFill>
                  <a:srgbClr val="0000FF"/>
                </a:solidFill>
                <a:latin typeface="Impact"/>
                <a:cs typeface="Impact"/>
              </a:rPr>
              <a:t>учреждение</a:t>
            </a:r>
          </a:p>
          <a:p>
            <a:pPr lvl="0" algn="ctr"/>
            <a:endParaRPr sz="2800" dirty="0">
              <a:solidFill>
                <a:srgbClr val="0000FF"/>
              </a:solidFill>
              <a:latin typeface="Impact"/>
              <a:cs typeface="Impact"/>
            </a:endParaRPr>
          </a:p>
        </p:txBody>
      </p:sp>
      <p:sp>
        <p:nvSpPr>
          <p:cNvPr id="12" name="TextBox 11"/>
          <p:cNvSpPr txBox="1"/>
          <p:nvPr/>
        </p:nvSpPr>
        <p:spPr>
          <a:xfrm>
            <a:off x="608400" y="1674148"/>
            <a:ext cx="8064526" cy="3046988"/>
          </a:xfrm>
          <a:prstGeom prst="rect">
            <a:avLst/>
          </a:prstGeom>
          <a:noFill/>
        </p:spPr>
        <p:txBody>
          <a:bodyPr wrap="square" rtlCol="0">
            <a:spAutoFit/>
          </a:bodyPr>
          <a:lstStyle/>
          <a:p>
            <a:pPr marL="457200" lvl="0" indent="-317500">
              <a:buSzPts val="1400"/>
              <a:buChar char="●"/>
            </a:pPr>
            <a:r>
              <a:rPr lang="ru" sz="2400" dirty="0" smtClean="0">
                <a:latin typeface="Impact"/>
                <a:cs typeface="Impact"/>
              </a:rPr>
              <a:t>Посещение </a:t>
            </a:r>
            <a:r>
              <a:rPr lang="ru" sz="2400" dirty="0">
                <a:latin typeface="Impact"/>
                <a:cs typeface="Impact"/>
              </a:rPr>
              <a:t>только с мамой и на пол дня. Не вижу </a:t>
            </a:r>
            <a:r>
              <a:rPr lang="ru" sz="2400" dirty="0" smtClean="0">
                <a:latin typeface="Impact"/>
                <a:cs typeface="Impact"/>
              </a:rPr>
              <a:t>смысла такой социализации</a:t>
            </a:r>
            <a:endParaRPr lang="ru" sz="2400" dirty="0">
              <a:latin typeface="Impact"/>
              <a:cs typeface="Impact"/>
            </a:endParaRPr>
          </a:p>
          <a:p>
            <a:pPr marL="914400" lvl="0"/>
            <a:endParaRPr lang="ru" sz="2400" dirty="0">
              <a:latin typeface="Impact"/>
              <a:cs typeface="Impact"/>
            </a:endParaRPr>
          </a:p>
          <a:p>
            <a:pPr marL="457200" lvl="0" indent="-317500">
              <a:buSzPts val="1400"/>
              <a:buChar char="●"/>
            </a:pPr>
            <a:r>
              <a:rPr lang="ru" sz="2400" dirty="0">
                <a:latin typeface="Impact"/>
                <a:cs typeface="Impact"/>
              </a:rPr>
              <a:t>Низкий  уровень качества образовательных </a:t>
            </a:r>
            <a:r>
              <a:rPr lang="ru" sz="2400" dirty="0" smtClean="0">
                <a:latin typeface="Impact"/>
                <a:cs typeface="Impact"/>
              </a:rPr>
              <a:t>услуг</a:t>
            </a:r>
            <a:endParaRPr lang="ru" sz="2400" dirty="0">
              <a:latin typeface="Impact"/>
              <a:cs typeface="Impact"/>
            </a:endParaRPr>
          </a:p>
          <a:p>
            <a:pPr marL="914400" lvl="0"/>
            <a:endParaRPr lang="ru" sz="2400" dirty="0">
              <a:latin typeface="Impact"/>
              <a:cs typeface="Impact"/>
            </a:endParaRPr>
          </a:p>
          <a:p>
            <a:pPr marL="457200" lvl="0" indent="-317500">
              <a:buSzPts val="1400"/>
              <a:buChar char="●"/>
            </a:pPr>
            <a:r>
              <a:rPr lang="ru" sz="2400" dirty="0">
                <a:latin typeface="Impact"/>
                <a:cs typeface="Impact"/>
              </a:rPr>
              <a:t>Из-за приступов </a:t>
            </a:r>
            <a:r>
              <a:rPr lang="ru" sz="2400" dirty="0" smtClean="0">
                <a:latin typeface="Impact"/>
                <a:cs typeface="Impact"/>
              </a:rPr>
              <a:t>эпилепсии</a:t>
            </a:r>
            <a:endParaRPr lang="ru" sz="2400" dirty="0">
              <a:latin typeface="Impact"/>
              <a:cs typeface="Impact"/>
            </a:endParaRPr>
          </a:p>
          <a:p>
            <a:pPr marL="457200" lvl="0" indent="-317500">
              <a:buSzPts val="1400"/>
              <a:buChar char="●"/>
            </a:pPr>
            <a:endParaRPr lang="ru" sz="2400" dirty="0">
              <a:latin typeface="Impact"/>
              <a:cs typeface="Impact"/>
            </a:endParaRPr>
          </a:p>
          <a:p>
            <a:pPr marL="457200" lvl="0" indent="-317500">
              <a:buSzPts val="1400"/>
              <a:buChar char="●"/>
            </a:pPr>
            <a:r>
              <a:rPr lang="ru" sz="2400" dirty="0">
                <a:latin typeface="Impact"/>
                <a:cs typeface="Impact"/>
              </a:rPr>
              <a:t>Не посещает детский сад в силу своего </a:t>
            </a:r>
            <a:r>
              <a:rPr lang="ru" sz="2400" dirty="0" smtClean="0">
                <a:latin typeface="Impact"/>
                <a:cs typeface="Impact"/>
              </a:rPr>
              <a:t>состояния</a:t>
            </a:r>
            <a:endParaRPr lang="ru" sz="2400" dirty="0">
              <a:latin typeface="Impact"/>
              <a:cs typeface="Impac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0" y="5017800"/>
            <a:ext cx="9144000" cy="125700"/>
          </a:xfrm>
          <a:prstGeom prst="rect">
            <a:avLst/>
          </a:prstGeom>
          <a:gradFill>
            <a:gsLst>
              <a:gs pos="0">
                <a:srgbClr val="FFFFFF"/>
              </a:gs>
              <a:gs pos="100000">
                <a:srgbClr val="0000FF"/>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0" y="4892100"/>
            <a:ext cx="9145500" cy="125700"/>
          </a:xfrm>
          <a:prstGeom prst="rect">
            <a:avLst/>
          </a:prstGeom>
          <a:gradFill>
            <a:gsLst>
              <a:gs pos="0">
                <a:srgbClr val="FFFFFF"/>
              </a:gs>
              <a:gs pos="100000">
                <a:srgbClr val="FF00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txBox="1"/>
          <p:nvPr/>
        </p:nvSpPr>
        <p:spPr>
          <a:xfrm>
            <a:off x="351425" y="433700"/>
            <a:ext cx="8444100" cy="244500"/>
          </a:xfrm>
          <a:prstGeom prst="rect">
            <a:avLst/>
          </a:prstGeom>
          <a:noFill/>
          <a:ln>
            <a:noFill/>
          </a:ln>
        </p:spPr>
        <p:txBody>
          <a:bodyPr spcFirstLastPara="1" wrap="square" lIns="91425" tIns="91425" rIns="91425" bIns="91425" anchor="ctr" anchorCtr="0">
            <a:noAutofit/>
          </a:bodyPr>
          <a:lstStyle/>
          <a:p>
            <a:pPr algn="ctr"/>
            <a:r>
              <a:rPr lang="ru" sz="2800" dirty="0">
                <a:solidFill>
                  <a:srgbClr val="0000FF"/>
                </a:solidFill>
                <a:latin typeface="Impact"/>
                <a:cs typeface="Impact"/>
              </a:rPr>
              <a:t>Причины, по которым ребенок обучается на дому </a:t>
            </a:r>
            <a:endParaRPr sz="2800" dirty="0">
              <a:solidFill>
                <a:srgbClr val="0000FF"/>
              </a:solidFill>
              <a:latin typeface="Impact"/>
              <a:cs typeface="Impact"/>
            </a:endParaRPr>
          </a:p>
        </p:txBody>
      </p:sp>
      <p:sp>
        <p:nvSpPr>
          <p:cNvPr id="12" name="TextBox 11"/>
          <p:cNvSpPr txBox="1"/>
          <p:nvPr/>
        </p:nvSpPr>
        <p:spPr>
          <a:xfrm>
            <a:off x="351425" y="972000"/>
            <a:ext cx="8184175" cy="3662541"/>
          </a:xfrm>
          <a:prstGeom prst="rect">
            <a:avLst/>
          </a:prstGeom>
          <a:noFill/>
        </p:spPr>
        <p:txBody>
          <a:bodyPr wrap="square" rtlCol="0">
            <a:spAutoFit/>
          </a:bodyPr>
          <a:lstStyle/>
          <a:p>
            <a:pPr marL="457200" indent="-317500">
              <a:spcBef>
                <a:spcPts val="600"/>
              </a:spcBef>
              <a:spcAft>
                <a:spcPts val="600"/>
              </a:spcAft>
              <a:buSzPts val="1400"/>
              <a:buFont typeface="Arial"/>
              <a:buChar char="●"/>
            </a:pPr>
            <a:r>
              <a:rPr lang="ru" sz="2400" dirty="0">
                <a:latin typeface="Impact"/>
                <a:cs typeface="Impact"/>
              </a:rPr>
              <a:t>Нет тьютора, не может обучаться без </a:t>
            </a:r>
            <a:r>
              <a:rPr lang="ru" sz="2400" dirty="0" smtClean="0">
                <a:latin typeface="Impact"/>
                <a:cs typeface="Impact"/>
              </a:rPr>
              <a:t>сопровождения</a:t>
            </a:r>
            <a:endParaRPr lang="ru" sz="2400" dirty="0">
              <a:latin typeface="Impact"/>
              <a:cs typeface="Impact"/>
            </a:endParaRPr>
          </a:p>
          <a:p>
            <a:pPr marL="457200" indent="-317500">
              <a:spcBef>
                <a:spcPts val="600"/>
              </a:spcBef>
              <a:spcAft>
                <a:spcPts val="600"/>
              </a:spcAft>
              <a:buSzPts val="1400"/>
              <a:buFont typeface="Arial"/>
              <a:buChar char="●"/>
            </a:pPr>
            <a:r>
              <a:rPr lang="ru" sz="2400" dirty="0" smtClean="0">
                <a:latin typeface="Impact"/>
                <a:cs typeface="Impact"/>
              </a:rPr>
              <a:t>Нежелание </a:t>
            </a:r>
            <a:r>
              <a:rPr lang="ru" sz="2400" dirty="0">
                <a:latin typeface="Impact"/>
                <a:cs typeface="Impact"/>
              </a:rPr>
              <a:t>педагогов видеть ребенка в </a:t>
            </a:r>
            <a:r>
              <a:rPr lang="ru" sz="2400" dirty="0" smtClean="0">
                <a:latin typeface="Impact"/>
                <a:cs typeface="Impact"/>
              </a:rPr>
              <a:t>классе</a:t>
            </a:r>
            <a:endParaRPr lang="ru" sz="2400" dirty="0">
              <a:latin typeface="Impact"/>
              <a:cs typeface="Impact"/>
            </a:endParaRPr>
          </a:p>
          <a:p>
            <a:pPr marL="457200" indent="-317500">
              <a:spcBef>
                <a:spcPts val="600"/>
              </a:spcBef>
              <a:spcAft>
                <a:spcPts val="600"/>
              </a:spcAft>
              <a:buSzPts val="1400"/>
              <a:buFont typeface="Arial"/>
              <a:buChar char="●"/>
            </a:pPr>
            <a:r>
              <a:rPr lang="ru" sz="2400" dirty="0">
                <a:latin typeface="Impact"/>
                <a:cs typeface="Impact"/>
              </a:rPr>
              <a:t>В школе нет условий доступной среды для колясочников ( только ситуативная помощь)</a:t>
            </a:r>
          </a:p>
          <a:p>
            <a:pPr marL="457200" indent="-317500">
              <a:spcBef>
                <a:spcPts val="600"/>
              </a:spcBef>
              <a:spcAft>
                <a:spcPts val="600"/>
              </a:spcAft>
              <a:buSzPts val="1400"/>
              <a:buFont typeface="Arial"/>
              <a:buChar char="●"/>
            </a:pPr>
            <a:r>
              <a:rPr lang="ru" sz="2400" dirty="0" smtClean="0">
                <a:latin typeface="Impact"/>
                <a:cs typeface="Impact"/>
              </a:rPr>
              <a:t>Тяжело </a:t>
            </a:r>
            <a:r>
              <a:rPr lang="ru" sz="2400" dirty="0">
                <a:latin typeface="Impact"/>
                <a:cs typeface="Impact"/>
              </a:rPr>
              <a:t>находиться в классе с большим количеством детей </a:t>
            </a:r>
          </a:p>
          <a:p>
            <a:pPr marL="457200" indent="-317500">
              <a:spcBef>
                <a:spcPts val="600"/>
              </a:spcBef>
              <a:spcAft>
                <a:spcPts val="600"/>
              </a:spcAft>
              <a:buSzPts val="1400"/>
              <a:buFont typeface="Arial"/>
              <a:buChar char="●"/>
            </a:pPr>
            <a:r>
              <a:rPr lang="ru" sz="2400" dirty="0">
                <a:latin typeface="Impact"/>
                <a:cs typeface="Impact"/>
              </a:rPr>
              <a:t>В городе нет коррекционных школ и классов. (Заводоуковск</a:t>
            </a:r>
            <a:r>
              <a:rPr lang="ru" sz="2400" dirty="0" smtClean="0">
                <a:latin typeface="Impact"/>
                <a:cs typeface="Impact"/>
              </a:rPr>
              <a:t>)</a:t>
            </a:r>
            <a:endParaRPr lang="ru" sz="2400" dirty="0">
              <a:latin typeface="Impact"/>
              <a:cs typeface="Impac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0" y="5017800"/>
            <a:ext cx="9144000" cy="125700"/>
          </a:xfrm>
          <a:prstGeom prst="rect">
            <a:avLst/>
          </a:prstGeom>
          <a:gradFill>
            <a:gsLst>
              <a:gs pos="0">
                <a:srgbClr val="FFFFFF"/>
              </a:gs>
              <a:gs pos="100000">
                <a:srgbClr val="0000FF"/>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0" y="4892100"/>
            <a:ext cx="9145500" cy="125700"/>
          </a:xfrm>
          <a:prstGeom prst="rect">
            <a:avLst/>
          </a:prstGeom>
          <a:gradFill>
            <a:gsLst>
              <a:gs pos="0">
                <a:srgbClr val="FFFFFF"/>
              </a:gs>
              <a:gs pos="100000">
                <a:srgbClr val="FF00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txBox="1"/>
          <p:nvPr/>
        </p:nvSpPr>
        <p:spPr>
          <a:xfrm>
            <a:off x="351425" y="433700"/>
            <a:ext cx="8444100" cy="244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ru" sz="2000" dirty="0" smtClean="0">
                <a:solidFill>
                  <a:srgbClr val="0000FF"/>
                </a:solidFill>
                <a:latin typeface="Times New Roman" pitchFamily="18" charset="0"/>
                <a:cs typeface="Times New Roman" pitchFamily="18" charset="0"/>
              </a:rPr>
              <a:t>Заголовок слайда</a:t>
            </a:r>
            <a:endParaRPr sz="2000">
              <a:solidFill>
                <a:srgbClr val="0000FF"/>
              </a:solidFill>
              <a:latin typeface="Times New Roman" pitchFamily="18" charset="0"/>
              <a:cs typeface="Times New Roman" pitchFamily="18" charset="0"/>
            </a:endParaRPr>
          </a:p>
        </p:txBody>
      </p:sp>
      <p:sp>
        <p:nvSpPr>
          <p:cNvPr id="12" name="TextBox 11"/>
          <p:cNvSpPr txBox="1"/>
          <p:nvPr/>
        </p:nvSpPr>
        <p:spPr>
          <a:xfrm>
            <a:off x="608400" y="972000"/>
            <a:ext cx="7927200" cy="307777"/>
          </a:xfrm>
          <a:prstGeom prst="rect">
            <a:avLst/>
          </a:prstGeom>
          <a:noFill/>
        </p:spPr>
        <p:txBody>
          <a:bodyPr wrap="square" rtlCol="0">
            <a:spAutoFit/>
          </a:bodyPr>
          <a:lstStyle/>
          <a:p>
            <a:r>
              <a:rPr lang="ru-RU" dirty="0" smtClean="0">
                <a:latin typeface="Times New Roman" pitchFamily="18" charset="0"/>
                <a:cs typeface="Times New Roman" pitchFamily="18" charset="0"/>
              </a:rPr>
              <a:t>Текст</a:t>
            </a:r>
            <a:endParaRPr lang="ru-RU" dirty="0">
              <a:latin typeface="Times New Roman" pitchFamily="18" charset="0"/>
              <a:cs typeface="Times New Roman" pitchFamily="18" charset="0"/>
            </a:endParaRPr>
          </a:p>
        </p:txBody>
      </p:sp>
      <p:pic>
        <p:nvPicPr>
          <p:cNvPr id="8" name="Google Shape;97;p19" title="Points scored"/>
          <p:cNvPicPr preferRelativeResize="0"/>
          <p:nvPr/>
        </p:nvPicPr>
        <p:blipFill>
          <a:blip r:embed="rId3">
            <a:alphaModFix/>
          </a:blip>
          <a:stretch>
            <a:fillRect/>
          </a:stretch>
        </p:blipFill>
        <p:spPr>
          <a:xfrm>
            <a:off x="608399" y="251400"/>
            <a:ext cx="7927201" cy="4508758"/>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2"/>
        <p:cNvGrpSpPr/>
        <p:nvPr/>
      </p:nvGrpSpPr>
      <p:grpSpPr>
        <a:xfrm>
          <a:off x="0" y="0"/>
          <a:ext cx="0" cy="0"/>
          <a:chOff x="0" y="0"/>
          <a:chExt cx="0" cy="0"/>
        </a:xfrm>
      </p:grpSpPr>
      <p:sp>
        <p:nvSpPr>
          <p:cNvPr id="63" name="Google Shape;63;p14"/>
          <p:cNvSpPr/>
          <p:nvPr/>
        </p:nvSpPr>
        <p:spPr>
          <a:xfrm>
            <a:off x="0" y="5017800"/>
            <a:ext cx="9144000" cy="125700"/>
          </a:xfrm>
          <a:prstGeom prst="rect">
            <a:avLst/>
          </a:prstGeom>
          <a:gradFill>
            <a:gsLst>
              <a:gs pos="0">
                <a:srgbClr val="FFFFFF"/>
              </a:gs>
              <a:gs pos="100000">
                <a:srgbClr val="0000FF"/>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0" y="4892100"/>
            <a:ext cx="9145500" cy="125700"/>
          </a:xfrm>
          <a:prstGeom prst="rect">
            <a:avLst/>
          </a:prstGeom>
          <a:gradFill>
            <a:gsLst>
              <a:gs pos="0">
                <a:srgbClr val="FFFFFF"/>
              </a:gs>
              <a:gs pos="100000">
                <a:srgbClr val="FF00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txBox="1"/>
          <p:nvPr/>
        </p:nvSpPr>
        <p:spPr>
          <a:xfrm>
            <a:off x="444349" y="515712"/>
            <a:ext cx="8444100" cy="702129"/>
          </a:xfrm>
          <a:prstGeom prst="rect">
            <a:avLst/>
          </a:prstGeom>
          <a:noFill/>
          <a:ln>
            <a:noFill/>
          </a:ln>
        </p:spPr>
        <p:txBody>
          <a:bodyPr spcFirstLastPara="1" wrap="square" lIns="91425" tIns="91425" rIns="91425" bIns="91425" anchor="ctr" anchorCtr="0">
            <a:noAutofit/>
          </a:bodyPr>
          <a:lstStyle/>
          <a:p>
            <a:pPr lvl="0" algn="ctr"/>
            <a:r>
              <a:rPr lang="ru" sz="2800" dirty="0">
                <a:solidFill>
                  <a:srgbClr val="0000FF"/>
                </a:solidFill>
                <a:latin typeface="Impact"/>
                <a:cs typeface="Impact"/>
              </a:rPr>
              <a:t>Если ребенок обучался на дому, был ли он со временем переведен на обучение в школе </a:t>
            </a:r>
          </a:p>
          <a:p>
            <a:pPr lvl="0" algn="ctr"/>
            <a:r>
              <a:rPr lang="ru" sz="2800" dirty="0">
                <a:solidFill>
                  <a:srgbClr val="0000FF"/>
                </a:solidFill>
                <a:latin typeface="Impact"/>
                <a:cs typeface="Impact"/>
              </a:rPr>
              <a:t>(в классе, малой группе или индивидуально)?</a:t>
            </a:r>
            <a:endParaRPr sz="2800" dirty="0">
              <a:solidFill>
                <a:srgbClr val="0000FF"/>
              </a:solidFill>
              <a:latin typeface="Impact"/>
              <a:cs typeface="Impact"/>
            </a:endParaRPr>
          </a:p>
        </p:txBody>
      </p:sp>
      <p:sp>
        <p:nvSpPr>
          <p:cNvPr id="12" name="TextBox 11"/>
          <p:cNvSpPr txBox="1"/>
          <p:nvPr/>
        </p:nvSpPr>
        <p:spPr>
          <a:xfrm>
            <a:off x="608400" y="972000"/>
            <a:ext cx="7927200" cy="307777"/>
          </a:xfrm>
          <a:prstGeom prst="rect">
            <a:avLst/>
          </a:prstGeom>
          <a:noFill/>
        </p:spPr>
        <p:txBody>
          <a:bodyPr wrap="square" rtlCol="0">
            <a:spAutoFit/>
          </a:bodyPr>
          <a:lstStyle/>
          <a:p>
            <a:r>
              <a:rPr lang="ru-RU" dirty="0" smtClean="0">
                <a:latin typeface="Times New Roman" pitchFamily="18" charset="0"/>
                <a:cs typeface="Times New Roman" pitchFamily="18" charset="0"/>
              </a:rPr>
              <a:t>Текст</a:t>
            </a:r>
            <a:endParaRPr lang="ru-RU" dirty="0">
              <a:latin typeface="Times New Roman" pitchFamily="18" charset="0"/>
              <a:cs typeface="Times New Roman" pitchFamily="18" charset="0"/>
            </a:endParaRPr>
          </a:p>
        </p:txBody>
      </p:sp>
      <p:sp>
        <p:nvSpPr>
          <p:cNvPr id="2" name="Прямоугольник 1"/>
          <p:cNvSpPr/>
          <p:nvPr/>
        </p:nvSpPr>
        <p:spPr>
          <a:xfrm>
            <a:off x="892136" y="2089300"/>
            <a:ext cx="1616817" cy="2144177"/>
          </a:xfrm>
          <a:prstGeom prst="rect">
            <a:avLst/>
          </a:prstGeom>
        </p:spPr>
        <p:txBody>
          <a:bodyPr wrap="square">
            <a:spAutoFit/>
          </a:bodyPr>
          <a:lstStyle/>
          <a:p>
            <a:pPr lvl="0" algn="ctr">
              <a:spcBef>
                <a:spcPts val="1600"/>
              </a:spcBef>
            </a:pPr>
            <a:r>
              <a:rPr lang="ru" sz="6000" b="1" dirty="0">
                <a:solidFill>
                  <a:srgbClr val="6AA84F"/>
                </a:solidFill>
              </a:rPr>
              <a:t>ДА</a:t>
            </a:r>
          </a:p>
          <a:p>
            <a:pPr lvl="0" algn="ctr">
              <a:spcBef>
                <a:spcPts val="1600"/>
              </a:spcBef>
              <a:spcAft>
                <a:spcPts val="1600"/>
              </a:spcAft>
            </a:pPr>
            <a:r>
              <a:rPr lang="ru" sz="6000" b="1" dirty="0"/>
              <a:t>8</a:t>
            </a:r>
          </a:p>
        </p:txBody>
      </p:sp>
      <p:sp>
        <p:nvSpPr>
          <p:cNvPr id="3" name="Прямоугольник 2"/>
          <p:cNvSpPr/>
          <p:nvPr/>
        </p:nvSpPr>
        <p:spPr>
          <a:xfrm>
            <a:off x="5585776" y="2089300"/>
            <a:ext cx="2067241" cy="2144177"/>
          </a:xfrm>
          <a:prstGeom prst="rect">
            <a:avLst/>
          </a:prstGeom>
        </p:spPr>
        <p:txBody>
          <a:bodyPr wrap="square">
            <a:spAutoFit/>
          </a:bodyPr>
          <a:lstStyle/>
          <a:p>
            <a:pPr lvl="0" algn="ctr">
              <a:spcBef>
                <a:spcPts val="1600"/>
              </a:spcBef>
            </a:pPr>
            <a:r>
              <a:rPr lang="ru" sz="6000" b="1" dirty="0">
                <a:solidFill>
                  <a:srgbClr val="FF0000"/>
                </a:solidFill>
              </a:rPr>
              <a:t>НЕТ</a:t>
            </a:r>
          </a:p>
          <a:p>
            <a:pPr lvl="0" algn="ctr">
              <a:spcBef>
                <a:spcPts val="1600"/>
              </a:spcBef>
            </a:pPr>
            <a:r>
              <a:rPr lang="ru" sz="6000" b="1" dirty="0"/>
              <a:t>15</a:t>
            </a:r>
          </a:p>
        </p:txBody>
      </p:sp>
    </p:spTree>
  </p:cSld>
  <p:clrMapOvr>
    <a:overrideClrMapping bg1="lt1" tx1="dk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0" y="5017800"/>
            <a:ext cx="9144000" cy="125700"/>
          </a:xfrm>
          <a:prstGeom prst="rect">
            <a:avLst/>
          </a:prstGeom>
          <a:gradFill>
            <a:gsLst>
              <a:gs pos="0">
                <a:srgbClr val="FFFFFF"/>
              </a:gs>
              <a:gs pos="100000">
                <a:srgbClr val="0000FF"/>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1475" y="0"/>
            <a:ext cx="9144000" cy="125700"/>
          </a:xfrm>
          <a:prstGeom prst="rect">
            <a:avLst/>
          </a:prstGeom>
          <a:gradFill>
            <a:gsLst>
              <a:gs pos="0">
                <a:srgbClr val="FFFFFF"/>
              </a:gs>
              <a:gs pos="100000">
                <a:srgbClr val="0000FF"/>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0" y="125700"/>
            <a:ext cx="9144000" cy="125700"/>
          </a:xfrm>
          <a:prstGeom prst="rect">
            <a:avLst/>
          </a:prstGeom>
          <a:gradFill>
            <a:gsLst>
              <a:gs pos="0">
                <a:srgbClr val="FFFFFF"/>
              </a:gs>
              <a:gs pos="100000">
                <a:srgbClr val="FF0000"/>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0" y="4892100"/>
            <a:ext cx="9145500" cy="125700"/>
          </a:xfrm>
          <a:prstGeom prst="rect">
            <a:avLst/>
          </a:prstGeom>
          <a:gradFill>
            <a:gsLst>
              <a:gs pos="0">
                <a:srgbClr val="FFFFFF"/>
              </a:gs>
              <a:gs pos="100000">
                <a:srgbClr val="FF00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txBox="1"/>
          <p:nvPr/>
        </p:nvSpPr>
        <p:spPr>
          <a:xfrm>
            <a:off x="351425" y="800450"/>
            <a:ext cx="8444100" cy="244500"/>
          </a:xfrm>
          <a:prstGeom prst="rect">
            <a:avLst/>
          </a:prstGeom>
          <a:noFill/>
          <a:ln>
            <a:noFill/>
          </a:ln>
        </p:spPr>
        <p:txBody>
          <a:bodyPr spcFirstLastPara="1" wrap="square" lIns="91425" tIns="91425" rIns="91425" bIns="91425" anchor="ctr" anchorCtr="0">
            <a:noAutofit/>
          </a:bodyPr>
          <a:lstStyle/>
          <a:p>
            <a:pPr lvl="0" algn="ctr"/>
            <a:r>
              <a:rPr lang="ru" sz="2800" dirty="0">
                <a:solidFill>
                  <a:srgbClr val="0000FF"/>
                </a:solidFill>
                <a:latin typeface="Impact"/>
                <a:cs typeface="Impact"/>
              </a:rPr>
              <a:t>Разработала ли образовательная организация адаптированную основную общеобразовательную программу в соответствии с заключением ПМПК?</a:t>
            </a:r>
            <a:endParaRPr sz="2800" dirty="0">
              <a:solidFill>
                <a:srgbClr val="0000FF"/>
              </a:solidFill>
              <a:latin typeface="Impact"/>
              <a:cs typeface="Impact"/>
            </a:endParaRPr>
          </a:p>
        </p:txBody>
      </p:sp>
      <p:pic>
        <p:nvPicPr>
          <p:cNvPr id="9" name="Google Shape;110;p21" title="Points scored"/>
          <p:cNvPicPr preferRelativeResize="0"/>
          <p:nvPr/>
        </p:nvPicPr>
        <p:blipFill>
          <a:blip r:embed="rId3">
            <a:alphaModFix/>
          </a:blip>
          <a:stretch>
            <a:fillRect/>
          </a:stretch>
        </p:blipFill>
        <p:spPr>
          <a:xfrm>
            <a:off x="1546025" y="1629832"/>
            <a:ext cx="6035424" cy="3164417"/>
          </a:xfrm>
          <a:prstGeom prst="rect">
            <a:avLst/>
          </a:prstGeom>
          <a:noFill/>
          <a:ln>
            <a:noFill/>
          </a:ln>
        </p:spPr>
      </p:pic>
    </p:spTree>
  </p:cSld>
  <p:clrMapOvr>
    <a:masterClrMapping/>
  </p:clrMapOvr>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themeOverride>
</file>

<file path=docProps/app.xml><?xml version="1.0" encoding="utf-8"?>
<Properties xmlns="http://schemas.openxmlformats.org/officeDocument/2006/extended-properties" xmlns:vt="http://schemas.openxmlformats.org/officeDocument/2006/docPropsVTypes">
  <Template/>
  <TotalTime>1691</TotalTime>
  <Words>1973</Words>
  <Application>Microsoft Macintosh PowerPoint</Application>
  <PresentationFormat>Экран (16:9)</PresentationFormat>
  <Paragraphs>117</Paragraphs>
  <Slides>28</Slides>
  <Notes>28</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Paradigm</vt:lpstr>
      <vt:lpstr>Удовлетворенность родителями детей с ОВЗ качеством условий осуществления образовательной деятельности образовательными организациями. Вопросы. Тюменская область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?Удовлетворенность оказываемыми образовательными услугами </dc:title>
  <cp:lastModifiedBy>Юрий Суворов</cp:lastModifiedBy>
  <cp:revision>16</cp:revision>
  <dcterms:modified xsi:type="dcterms:W3CDTF">2019-12-04T18:57:41Z</dcterms:modified>
</cp:coreProperties>
</file>